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8.xml" ContentType="application/vnd.openxmlformats-officedocument.drawingml.diagramData+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3"/>
  </p:notesMasterIdLst>
  <p:sldIdLst>
    <p:sldId id="256" r:id="rId2"/>
    <p:sldId id="291" r:id="rId3"/>
    <p:sldId id="286" r:id="rId4"/>
    <p:sldId id="318" r:id="rId5"/>
    <p:sldId id="265" r:id="rId6"/>
    <p:sldId id="267" r:id="rId7"/>
    <p:sldId id="269" r:id="rId8"/>
    <p:sldId id="292" r:id="rId9"/>
    <p:sldId id="294" r:id="rId10"/>
    <p:sldId id="311" r:id="rId11"/>
    <p:sldId id="273" r:id="rId12"/>
    <p:sldId id="317" r:id="rId13"/>
    <p:sldId id="295" r:id="rId14"/>
    <p:sldId id="272" r:id="rId15"/>
    <p:sldId id="296" r:id="rId16"/>
    <p:sldId id="297" r:id="rId17"/>
    <p:sldId id="313" r:id="rId18"/>
    <p:sldId id="298" r:id="rId19"/>
    <p:sldId id="320" r:id="rId20"/>
    <p:sldId id="300" r:id="rId21"/>
    <p:sldId id="301" r:id="rId22"/>
    <p:sldId id="314" r:id="rId23"/>
    <p:sldId id="302" r:id="rId24"/>
    <p:sldId id="310" r:id="rId25"/>
    <p:sldId id="315" r:id="rId26"/>
    <p:sldId id="304" r:id="rId27"/>
    <p:sldId id="288" r:id="rId28"/>
    <p:sldId id="306" r:id="rId29"/>
    <p:sldId id="307" r:id="rId30"/>
    <p:sldId id="321" r:id="rId31"/>
    <p:sldId id="309" r:id="rId32"/>
    <p:sldId id="285" r:id="rId33"/>
    <p:sldId id="303" r:id="rId34"/>
    <p:sldId id="328" r:id="rId35"/>
    <p:sldId id="329" r:id="rId36"/>
    <p:sldId id="312" r:id="rId37"/>
    <p:sldId id="322" r:id="rId38"/>
    <p:sldId id="323" r:id="rId39"/>
    <p:sldId id="324" r:id="rId40"/>
    <p:sldId id="325" r:id="rId41"/>
    <p:sldId id="32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EC0"/>
    <a:srgbClr val="595959"/>
    <a:srgbClr val="7CA7CD"/>
    <a:srgbClr val="9C91A0"/>
    <a:srgbClr val="8F83A2"/>
    <a:srgbClr val="7678A6"/>
    <a:srgbClr val="6786AA"/>
    <a:srgbClr val="5BA2AF"/>
    <a:srgbClr val="767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8"/>
    <p:restoredTop sz="85673"/>
  </p:normalViewPr>
  <p:slideViewPr>
    <p:cSldViewPr snapToGrid="0" snapToObjects="1">
      <p:cViewPr varScale="1">
        <p:scale>
          <a:sx n="129" d="100"/>
          <a:sy n="129" d="100"/>
        </p:scale>
        <p:origin x="78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4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image" Target="../media/image260.png"/><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190.pn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CB18243-56DF-43BC-948C-521B773A1917}">
      <dgm:prSet/>
      <dgm:spPr/>
      <dgm:t>
        <a:bodyPr/>
        <a:lstStyle/>
        <a:p>
          <a:r>
            <a:rPr lang="en-US" dirty="0"/>
            <a:t>Problem Definition</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a:t>Mathematical breakdown of problem</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4148F59F-8AFF-4337-A018-0584DA640A15}">
      <dgm:prSet/>
      <dgm:spPr/>
      <dgm:t>
        <a:bodyPr/>
        <a:lstStyle/>
        <a:p>
          <a:r>
            <a:rPr lang="en-US"/>
            <a:t>Anticipatory planner – mathematical background</a:t>
          </a:r>
        </a:p>
      </dgm:t>
    </dgm:pt>
    <dgm:pt modelId="{44F4466E-F20A-4E7A-997E-DAE79C4EC0E3}" type="parTrans" cxnId="{E0550788-1383-45BA-B3B2-718FAA070173}">
      <dgm:prSet/>
      <dgm:spPr/>
      <dgm:t>
        <a:bodyPr/>
        <a:lstStyle/>
        <a:p>
          <a:endParaRPr lang="en-US"/>
        </a:p>
      </dgm:t>
    </dgm:pt>
    <dgm:pt modelId="{108EEA59-9A4B-4838-9DEB-942F3C0AD3EB}" type="sibTrans" cxnId="{E0550788-1383-45BA-B3B2-718FAA070173}">
      <dgm:prSet/>
      <dgm:spPr/>
      <dgm:t>
        <a:bodyPr/>
        <a:lstStyle/>
        <a:p>
          <a:endParaRPr lang="en-US"/>
        </a:p>
      </dgm:t>
    </dgm:pt>
    <dgm:pt modelId="{0CB9755D-8E69-446F-A8CD-F767B0276DAD}">
      <dgm:prSet/>
      <dgm:spPr/>
      <dgm:t>
        <a:bodyPr/>
        <a:lstStyle/>
        <a:p>
          <a:r>
            <a:rPr lang="en-US" dirty="0"/>
            <a:t>Example – Uber , Manhattan</a:t>
          </a:r>
        </a:p>
      </dgm:t>
    </dgm:pt>
    <dgm:pt modelId="{F9B789AF-5D9F-4642-B8D8-A4F37BF068D4}" type="parTrans" cxnId="{1E4E1B37-2B3C-48DF-AEB8-3BEDC585CF0A}">
      <dgm:prSet/>
      <dgm:spPr/>
      <dgm:t>
        <a:bodyPr/>
        <a:lstStyle/>
        <a:p>
          <a:endParaRPr lang="en-US"/>
        </a:p>
      </dgm:t>
    </dgm:pt>
    <dgm:pt modelId="{93CBE0FE-DE88-43C9-837B-62F895C92F5F}" type="sibTrans" cxnId="{1E4E1B37-2B3C-48DF-AEB8-3BEDC585CF0A}">
      <dgm:prSet/>
      <dgm:spPr/>
      <dgm:t>
        <a:bodyPr/>
        <a:lstStyle/>
        <a:p>
          <a:endParaRPr lang="en-US"/>
        </a:p>
      </dgm:t>
    </dgm:pt>
    <dgm:pt modelId="{E9C80086-4A02-4D4A-B5E4-4B3055FC2019}">
      <dgm:prSet/>
      <dgm:spPr/>
      <dgm:t>
        <a:bodyPr/>
        <a:lstStyle/>
        <a:p>
          <a:r>
            <a:rPr lang="en-US"/>
            <a:t>Data analysis</a:t>
          </a:r>
        </a:p>
      </dgm:t>
    </dgm:pt>
    <dgm:pt modelId="{DCA46AD2-48B6-47AD-B68F-E7056F994C5A}" type="parTrans" cxnId="{73C80FBA-B8D4-4286-9C29-23AE26AC9238}">
      <dgm:prSet/>
      <dgm:spPr/>
      <dgm:t>
        <a:bodyPr/>
        <a:lstStyle/>
        <a:p>
          <a:endParaRPr lang="en-US"/>
        </a:p>
      </dgm:t>
    </dgm:pt>
    <dgm:pt modelId="{9EADF77F-A820-49A2-A76A-4EBA4B342AB0}" type="sibTrans" cxnId="{73C80FBA-B8D4-4286-9C29-23AE26AC9238}">
      <dgm:prSet/>
      <dgm:spPr/>
      <dgm:t>
        <a:bodyPr/>
        <a:lstStyle/>
        <a:p>
          <a:endParaRPr lang="en-US"/>
        </a:p>
      </dgm:t>
    </dgm:pt>
    <dgm:pt modelId="{33450143-3CA7-489D-AC2E-9BD0CB02DA40}">
      <dgm:prSet/>
      <dgm:spPr/>
      <dgm:t>
        <a:bodyPr/>
        <a:lstStyle/>
        <a:p>
          <a:r>
            <a:rPr lang="en-US"/>
            <a:t>Probability function</a:t>
          </a:r>
        </a:p>
      </dgm:t>
    </dgm:pt>
    <dgm:pt modelId="{9CB19EB8-176A-48CB-BBB3-0D995D90114C}" type="parTrans" cxnId="{ED5C8E58-7233-4FF2-9C62-CF073DE42BA1}">
      <dgm:prSet/>
      <dgm:spPr/>
      <dgm:t>
        <a:bodyPr/>
        <a:lstStyle/>
        <a:p>
          <a:endParaRPr lang="en-US"/>
        </a:p>
      </dgm:t>
    </dgm:pt>
    <dgm:pt modelId="{19EE3604-38AC-41AA-B85A-92117F089386}" type="sibTrans" cxnId="{ED5C8E58-7233-4FF2-9C62-CF073DE42BA1}">
      <dgm:prSet/>
      <dgm:spPr/>
      <dgm:t>
        <a:bodyPr/>
        <a:lstStyle/>
        <a:p>
          <a:endParaRPr lang="en-US"/>
        </a:p>
      </dgm:t>
    </dgm:pt>
    <dgm:pt modelId="{1465C374-DFA4-411C-AB34-B474CD9D44CF}">
      <dgm:prSet/>
      <dgm:spPr/>
      <dgm:t>
        <a:bodyPr/>
        <a:lstStyle/>
        <a:p>
          <a:r>
            <a:rPr lang="en-US"/>
            <a:t>Deterministic problem solvers</a:t>
          </a:r>
        </a:p>
      </dgm:t>
    </dgm:pt>
    <dgm:pt modelId="{00708100-4A3E-4A95-8E03-0DE9CDC027D4}" type="parTrans" cxnId="{2750B61C-E453-4298-B79C-44E1930C0E5A}">
      <dgm:prSet/>
      <dgm:spPr/>
      <dgm:t>
        <a:bodyPr/>
        <a:lstStyle/>
        <a:p>
          <a:endParaRPr lang="en-US"/>
        </a:p>
      </dgm:t>
    </dgm:pt>
    <dgm:pt modelId="{04A0DD77-00C8-4CDD-93B9-36EB2F697062}" type="sibTrans" cxnId="{2750B61C-E453-4298-B79C-44E1930C0E5A}">
      <dgm:prSet/>
      <dgm:spPr/>
      <dgm:t>
        <a:bodyPr/>
        <a:lstStyle/>
        <a:p>
          <a:endParaRPr lang="en-US"/>
        </a:p>
      </dgm:t>
    </dgm:pt>
    <dgm:pt modelId="{3F800BBD-2718-4555-89B9-7A9E3533D3AF}">
      <dgm:prSet/>
      <dgm:spPr/>
      <dgm:t>
        <a:bodyPr/>
        <a:lstStyle/>
        <a:p>
          <a:r>
            <a:rPr lang="en-US"/>
            <a:t>Anticipatory algorithm </a:t>
          </a:r>
        </a:p>
      </dgm:t>
    </dgm:pt>
    <dgm:pt modelId="{62FD3FD7-F865-43A1-8F3C-07306E28039A}" type="parTrans" cxnId="{871477BC-0BB3-408A-87B1-412DF884DBED}">
      <dgm:prSet/>
      <dgm:spPr/>
      <dgm:t>
        <a:bodyPr/>
        <a:lstStyle/>
        <a:p>
          <a:endParaRPr lang="en-US"/>
        </a:p>
      </dgm:t>
    </dgm:pt>
    <dgm:pt modelId="{8DA776D5-2228-4F21-8340-B5A8EB230BAD}" type="sibTrans" cxnId="{871477BC-0BB3-408A-87B1-412DF884DBED}">
      <dgm:prSet/>
      <dgm:spPr/>
      <dgm:t>
        <a:bodyPr/>
        <a:lstStyle/>
        <a:p>
          <a:endParaRPr lang="en-US"/>
        </a:p>
      </dgm:t>
    </dgm:pt>
    <dgm:pt modelId="{3A1AEFDA-EDFF-45E2-8E04-4AECAEFD2B57}">
      <dgm:prSet/>
      <dgm:spPr/>
      <dgm:t>
        <a:bodyPr/>
        <a:lstStyle/>
        <a:p>
          <a:r>
            <a:rPr lang="en-US"/>
            <a:t>Results</a:t>
          </a:r>
        </a:p>
      </dgm:t>
    </dgm:pt>
    <dgm:pt modelId="{4D5A38D0-3EA1-4905-B65E-5D49F5979EDA}" type="parTrans" cxnId="{60207252-A055-43EB-ADA3-89A5EA471367}">
      <dgm:prSet/>
      <dgm:spPr/>
      <dgm:t>
        <a:bodyPr/>
        <a:lstStyle/>
        <a:p>
          <a:endParaRPr lang="en-US"/>
        </a:p>
      </dgm:t>
    </dgm:pt>
    <dgm:pt modelId="{113526A3-5C59-4DAC-B6C3-F41345A661A1}" type="sibTrans" cxnId="{60207252-A055-43EB-ADA3-89A5EA471367}">
      <dgm:prSet/>
      <dgm:spPr/>
      <dgm:t>
        <a:bodyPr/>
        <a:lstStyle/>
        <a:p>
          <a:endParaRPr lang="en-US"/>
        </a:p>
      </dgm:t>
    </dgm:pt>
    <dgm:pt modelId="{01407830-675D-4C71-8988-9C7A2993D302}">
      <dgm:prSet/>
      <dgm:spPr/>
      <dgm:t>
        <a:bodyPr/>
        <a:lstStyle/>
        <a:p>
          <a:r>
            <a:rPr lang="en-US" dirty="0"/>
            <a:t>Future work</a:t>
          </a:r>
        </a:p>
      </dgm:t>
    </dgm:pt>
    <dgm:pt modelId="{CA7EAE5E-7002-4210-8B52-E61FE197DE40}" type="parTrans" cxnId="{19036A05-FA67-44E0-9116-735D83786D98}">
      <dgm:prSet/>
      <dgm:spPr/>
      <dgm:t>
        <a:bodyPr/>
        <a:lstStyle/>
        <a:p>
          <a:endParaRPr lang="en-US"/>
        </a:p>
      </dgm:t>
    </dgm:pt>
    <dgm:pt modelId="{D479A20A-FB8E-42A4-B9A1-22842AC3CD3B}" type="sibTrans" cxnId="{19036A05-FA67-44E0-9116-735D83786D98}">
      <dgm:prSet/>
      <dgm:spPr/>
      <dgm:t>
        <a:bodyPr/>
        <a:lstStyle/>
        <a:p>
          <a:endParaRPr lang="en-US"/>
        </a:p>
      </dgm:t>
    </dgm:pt>
    <dgm:pt modelId="{AA92111E-E2B2-7644-8698-772A032715C4}">
      <dgm:prSet/>
      <dgm:spPr/>
      <dgm:t>
        <a:bodyPr/>
        <a:lstStyle/>
        <a:p>
          <a:r>
            <a:rPr lang="en-US" dirty="0"/>
            <a:t>Summary</a:t>
          </a:r>
        </a:p>
      </dgm:t>
    </dgm:pt>
    <dgm:pt modelId="{BF354ABA-5DF3-9046-9CC6-FAB46C5470A2}" type="parTrans" cxnId="{C9C9FF42-4710-A443-9614-207DD972A9BC}">
      <dgm:prSet/>
      <dgm:spPr/>
      <dgm:t>
        <a:bodyPr/>
        <a:lstStyle/>
        <a:p>
          <a:endParaRPr lang="en-US"/>
        </a:p>
      </dgm:t>
    </dgm:pt>
    <dgm:pt modelId="{2BF792F3-1BC5-3B47-9964-D24178E66126}" type="sibTrans" cxnId="{C9C9FF42-4710-A443-9614-207DD972A9BC}">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6"/>
      <dgm:spPr/>
    </dgm:pt>
    <dgm:pt modelId="{7A244633-DE84-494D-BEEE-375391FA0306}" type="pres">
      <dgm:prSet presAssocID="{ECB18243-56DF-43BC-948C-521B773A1917}" presName="parentText" presStyleLbl="node1" presStyleIdx="0" presStyleCnt="6">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6">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6"/>
      <dgm:spPr/>
    </dgm:pt>
    <dgm:pt modelId="{63E78213-BE73-154C-8B95-3FC8ED660C72}" type="pres">
      <dgm:prSet presAssocID="{94187DC9-5454-4DBE-A50D-B7E9D6C29802}" presName="parentText" presStyleLbl="node1" presStyleIdx="1" presStyleCnt="6">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6">
        <dgm:presLayoutVars>
          <dgm:bulletEnabled val="1"/>
        </dgm:presLayoutVars>
      </dgm:prSet>
      <dgm:spPr/>
    </dgm:pt>
    <dgm:pt modelId="{00A071EB-3E50-D04C-996F-6616B44F33DD}" type="pres">
      <dgm:prSet presAssocID="{9DAE6CBC-C868-4AFC-9171-EAA8E4E55048}" presName="spaceBetweenRectangles" presStyleCnt="0"/>
      <dgm:spPr/>
    </dgm:pt>
    <dgm:pt modelId="{5E29AC3B-33C6-714D-9FA6-A105FCB18752}" type="pres">
      <dgm:prSet presAssocID="{4148F59F-8AFF-4337-A018-0584DA640A15}" presName="parentLin" presStyleCnt="0"/>
      <dgm:spPr/>
    </dgm:pt>
    <dgm:pt modelId="{AE6C8FFC-B13C-2549-9C5C-C898B6037241}" type="pres">
      <dgm:prSet presAssocID="{4148F59F-8AFF-4337-A018-0584DA640A15}" presName="parentLeftMargin" presStyleLbl="node1" presStyleIdx="1" presStyleCnt="6"/>
      <dgm:spPr/>
    </dgm:pt>
    <dgm:pt modelId="{F169F731-087F-1B4D-8A17-4FD65B32C0DB}" type="pres">
      <dgm:prSet presAssocID="{4148F59F-8AFF-4337-A018-0584DA640A15}" presName="parentText" presStyleLbl="node1" presStyleIdx="2" presStyleCnt="6">
        <dgm:presLayoutVars>
          <dgm:chMax val="0"/>
          <dgm:bulletEnabled val="1"/>
        </dgm:presLayoutVars>
      </dgm:prSet>
      <dgm:spPr/>
    </dgm:pt>
    <dgm:pt modelId="{00A9A473-FD18-0F44-88C0-5774165FAC41}" type="pres">
      <dgm:prSet presAssocID="{4148F59F-8AFF-4337-A018-0584DA640A15}" presName="negativeSpace" presStyleCnt="0"/>
      <dgm:spPr/>
    </dgm:pt>
    <dgm:pt modelId="{E7F14AC2-6222-9F45-B0B4-F8C0C29EE3EE}" type="pres">
      <dgm:prSet presAssocID="{4148F59F-8AFF-4337-A018-0584DA640A15}" presName="childText" presStyleLbl="conFgAcc1" presStyleIdx="2" presStyleCnt="6">
        <dgm:presLayoutVars>
          <dgm:bulletEnabled val="1"/>
        </dgm:presLayoutVars>
      </dgm:prSet>
      <dgm:spPr/>
    </dgm:pt>
    <dgm:pt modelId="{1703234B-1C0F-944F-AD97-01DA066651C7}" type="pres">
      <dgm:prSet presAssocID="{108EEA59-9A4B-4838-9DEB-942F3C0AD3EB}" presName="spaceBetweenRectangles" presStyleCnt="0"/>
      <dgm:spPr/>
    </dgm:pt>
    <dgm:pt modelId="{9A26A9CB-0556-B542-BB96-E1ACD1CDC9A8}" type="pres">
      <dgm:prSet presAssocID="{0CB9755D-8E69-446F-A8CD-F767B0276DAD}" presName="parentLin" presStyleCnt="0"/>
      <dgm:spPr/>
    </dgm:pt>
    <dgm:pt modelId="{AB04A4B2-3604-644E-BD2A-EB32F7D72CE7}" type="pres">
      <dgm:prSet presAssocID="{0CB9755D-8E69-446F-A8CD-F767B0276DAD}" presName="parentLeftMargin" presStyleLbl="node1" presStyleIdx="2" presStyleCnt="6"/>
      <dgm:spPr/>
    </dgm:pt>
    <dgm:pt modelId="{8FDD6F84-FAA3-D846-AEA3-08F30882F4B6}" type="pres">
      <dgm:prSet presAssocID="{0CB9755D-8E69-446F-A8CD-F767B0276DAD}" presName="parentText" presStyleLbl="node1" presStyleIdx="3" presStyleCnt="6">
        <dgm:presLayoutVars>
          <dgm:chMax val="0"/>
          <dgm:bulletEnabled val="1"/>
        </dgm:presLayoutVars>
      </dgm:prSet>
      <dgm:spPr/>
    </dgm:pt>
    <dgm:pt modelId="{35A12A09-7B94-CA4E-95F4-99736871C30E}" type="pres">
      <dgm:prSet presAssocID="{0CB9755D-8E69-446F-A8CD-F767B0276DAD}" presName="negativeSpace" presStyleCnt="0"/>
      <dgm:spPr/>
    </dgm:pt>
    <dgm:pt modelId="{74A2CEC1-C938-0A41-83D0-3D28ED602248}" type="pres">
      <dgm:prSet presAssocID="{0CB9755D-8E69-446F-A8CD-F767B0276DAD}" presName="childText" presStyleLbl="conFgAcc1" presStyleIdx="3" presStyleCnt="6">
        <dgm:presLayoutVars>
          <dgm:bulletEnabled val="1"/>
        </dgm:presLayoutVars>
      </dgm:prSet>
      <dgm:spPr/>
    </dgm:pt>
    <dgm:pt modelId="{D6205F1F-8204-A74E-921F-1A23FFEA3156}" type="pres">
      <dgm:prSet presAssocID="{93CBE0FE-DE88-43C9-837B-62F895C92F5F}" presName="spaceBetweenRectangles" presStyleCnt="0"/>
      <dgm:spPr/>
    </dgm:pt>
    <dgm:pt modelId="{C48D415D-6D0F-7D47-842A-2C8CDF7C7BD2}" type="pres">
      <dgm:prSet presAssocID="{01407830-675D-4C71-8988-9C7A2993D302}" presName="parentLin" presStyleCnt="0"/>
      <dgm:spPr/>
    </dgm:pt>
    <dgm:pt modelId="{0BE3E375-82F4-A74F-A236-B329EDAA55B7}" type="pres">
      <dgm:prSet presAssocID="{01407830-675D-4C71-8988-9C7A2993D302}" presName="parentLeftMargin" presStyleLbl="node1" presStyleIdx="3" presStyleCnt="6"/>
      <dgm:spPr/>
    </dgm:pt>
    <dgm:pt modelId="{C16E48BE-B29A-3241-A3DC-20510D8F2516}" type="pres">
      <dgm:prSet presAssocID="{01407830-675D-4C71-8988-9C7A2993D302}" presName="parentText" presStyleLbl="node1" presStyleIdx="4" presStyleCnt="6">
        <dgm:presLayoutVars>
          <dgm:chMax val="0"/>
          <dgm:bulletEnabled val="1"/>
        </dgm:presLayoutVars>
      </dgm:prSet>
      <dgm:spPr/>
    </dgm:pt>
    <dgm:pt modelId="{A61984BD-C186-8649-89BF-4B3E9F7557B0}" type="pres">
      <dgm:prSet presAssocID="{01407830-675D-4C71-8988-9C7A2993D302}" presName="negativeSpace" presStyleCnt="0"/>
      <dgm:spPr/>
    </dgm:pt>
    <dgm:pt modelId="{9D9CA0FB-C660-3640-95F5-82665156925F}" type="pres">
      <dgm:prSet presAssocID="{01407830-675D-4C71-8988-9C7A2993D302}" presName="childText" presStyleLbl="conFgAcc1" presStyleIdx="4" presStyleCnt="6">
        <dgm:presLayoutVars>
          <dgm:bulletEnabled val="1"/>
        </dgm:presLayoutVars>
      </dgm:prSet>
      <dgm:spPr/>
    </dgm:pt>
    <dgm:pt modelId="{81B2A493-423B-FE41-B1F4-D5E5CA807BC8}" type="pres">
      <dgm:prSet presAssocID="{D479A20A-FB8E-42A4-B9A1-22842AC3CD3B}" presName="spaceBetweenRectangles" presStyleCnt="0"/>
      <dgm:spPr/>
    </dgm:pt>
    <dgm:pt modelId="{74522FB9-523F-534A-BAB2-28E0012E1FDE}" type="pres">
      <dgm:prSet presAssocID="{AA92111E-E2B2-7644-8698-772A032715C4}" presName="parentLin" presStyleCnt="0"/>
      <dgm:spPr/>
    </dgm:pt>
    <dgm:pt modelId="{81FD6BD1-0062-8643-A7AF-C714A2527CBA}" type="pres">
      <dgm:prSet presAssocID="{AA92111E-E2B2-7644-8698-772A032715C4}" presName="parentLeftMargin" presStyleLbl="node1" presStyleIdx="4" presStyleCnt="6"/>
      <dgm:spPr/>
    </dgm:pt>
    <dgm:pt modelId="{1116CDAE-D5DD-7F4D-8E24-12FBF40271A7}" type="pres">
      <dgm:prSet presAssocID="{AA92111E-E2B2-7644-8698-772A032715C4}" presName="parentText" presStyleLbl="node1" presStyleIdx="5" presStyleCnt="6">
        <dgm:presLayoutVars>
          <dgm:chMax val="0"/>
          <dgm:bulletEnabled val="1"/>
        </dgm:presLayoutVars>
      </dgm:prSet>
      <dgm:spPr/>
    </dgm:pt>
    <dgm:pt modelId="{2DC62F46-1601-574D-9ACA-391A76D9F547}" type="pres">
      <dgm:prSet presAssocID="{AA92111E-E2B2-7644-8698-772A032715C4}" presName="negativeSpace" presStyleCnt="0"/>
      <dgm:spPr/>
    </dgm:pt>
    <dgm:pt modelId="{51DF9BE0-B58A-BF44-9517-01966E62F3B2}" type="pres">
      <dgm:prSet presAssocID="{AA92111E-E2B2-7644-8698-772A032715C4}" presName="childText" presStyleLbl="conFgAcc1" presStyleIdx="5" presStyleCnt="6">
        <dgm:presLayoutVars>
          <dgm:bulletEnabled val="1"/>
        </dgm:presLayoutVars>
      </dgm:prSet>
      <dgm:spPr/>
    </dgm:pt>
  </dgm:ptLst>
  <dgm:cxnLst>
    <dgm:cxn modelId="{83394200-3D98-AE44-88FC-A88F76991BE6}" type="presOf" srcId="{3A1AEFDA-EDFF-45E2-8E04-4AECAEFD2B57}" destId="{74A2CEC1-C938-0A41-83D0-3D28ED602248}" srcOrd="0" destOrd="4" presId="urn:microsoft.com/office/officeart/2005/8/layout/list1"/>
    <dgm:cxn modelId="{19036A05-FA67-44E0-9116-735D83786D98}" srcId="{70BABF7B-9A05-4D8B-962D-C79DF5AFA5F2}" destId="{01407830-675D-4C71-8988-9C7A2993D302}" srcOrd="4" destOrd="0" parTransId="{CA7EAE5E-7002-4210-8B52-E61FE197DE40}" sibTransId="{D479A20A-FB8E-42A4-B9A1-22842AC3CD3B}"/>
    <dgm:cxn modelId="{EEEF010C-C271-9F41-807A-7587B27DCEA4}" type="presOf" srcId="{70BABF7B-9A05-4D8B-962D-C79DF5AFA5F2}" destId="{02A94410-024C-BF40-A891-E4DA593F37EF}" srcOrd="0" destOrd="0" presId="urn:microsoft.com/office/officeart/2005/8/layout/list1"/>
    <dgm:cxn modelId="{44C8F50E-482D-2F42-BC7B-849CCBA9CDD9}" type="presOf" srcId="{AA92111E-E2B2-7644-8698-772A032715C4}" destId="{1116CDAE-D5DD-7F4D-8E24-12FBF40271A7}" srcOrd="1" destOrd="0" presId="urn:microsoft.com/office/officeart/2005/8/layout/list1"/>
    <dgm:cxn modelId="{CCBE8317-984E-6645-A1DC-F2EA72DB5CFA}" type="presOf" srcId="{0CB9755D-8E69-446F-A8CD-F767B0276DAD}" destId="{8FDD6F84-FAA3-D846-AEA3-08F30882F4B6}" srcOrd="1" destOrd="0" presId="urn:microsoft.com/office/officeart/2005/8/layout/list1"/>
    <dgm:cxn modelId="{2750B61C-E453-4298-B79C-44E1930C0E5A}" srcId="{0CB9755D-8E69-446F-A8CD-F767B0276DAD}" destId="{1465C374-DFA4-411C-AB34-B474CD9D44CF}" srcOrd="2" destOrd="0" parTransId="{00708100-4A3E-4A95-8E03-0DE9CDC027D4}" sibTransId="{04A0DD77-00C8-4CDD-93B9-36EB2F697062}"/>
    <dgm:cxn modelId="{21DC5620-2AB4-754F-B2F9-41C5D483A32D}" type="presOf" srcId="{01407830-675D-4C71-8988-9C7A2993D302}" destId="{0BE3E375-82F4-A74F-A236-B329EDAA55B7}" srcOrd="0" destOrd="0" presId="urn:microsoft.com/office/officeart/2005/8/layout/list1"/>
    <dgm:cxn modelId="{38776320-868B-7B4B-B65A-17380973E7DA}" type="presOf" srcId="{ECB18243-56DF-43BC-948C-521B773A1917}" destId="{7A244633-DE84-494D-BEEE-375391FA0306}" srcOrd="1" destOrd="0" presId="urn:microsoft.com/office/officeart/2005/8/layout/list1"/>
    <dgm:cxn modelId="{1E4E1B37-2B3C-48DF-AEB8-3BEDC585CF0A}" srcId="{70BABF7B-9A05-4D8B-962D-C79DF5AFA5F2}" destId="{0CB9755D-8E69-446F-A8CD-F767B0276DAD}" srcOrd="3" destOrd="0" parTransId="{F9B789AF-5D9F-4642-B8D8-A4F37BF068D4}" sibTransId="{93CBE0FE-DE88-43C9-837B-62F895C92F5F}"/>
    <dgm:cxn modelId="{C3344141-0F67-064B-B6A7-BA73648C73C9}" type="presOf" srcId="{E9C80086-4A02-4D4A-B5E4-4B3055FC2019}" destId="{74A2CEC1-C938-0A41-83D0-3D28ED602248}" srcOrd="0" destOrd="0" presId="urn:microsoft.com/office/officeart/2005/8/layout/list1"/>
    <dgm:cxn modelId="{C9C9FF42-4710-A443-9614-207DD972A9BC}" srcId="{70BABF7B-9A05-4D8B-962D-C79DF5AFA5F2}" destId="{AA92111E-E2B2-7644-8698-772A032715C4}" srcOrd="5" destOrd="0" parTransId="{BF354ABA-5DF3-9046-9CC6-FAB46C5470A2}" sibTransId="{2BF792F3-1BC5-3B47-9964-D24178E66126}"/>
    <dgm:cxn modelId="{60207252-A055-43EB-ADA3-89A5EA471367}" srcId="{0CB9755D-8E69-446F-A8CD-F767B0276DAD}" destId="{3A1AEFDA-EDFF-45E2-8E04-4AECAEFD2B57}" srcOrd="4" destOrd="0" parTransId="{4D5A38D0-3EA1-4905-B65E-5D49F5979EDA}" sibTransId="{113526A3-5C59-4DAC-B6C3-F41345A661A1}"/>
    <dgm:cxn modelId="{ED5C8E58-7233-4FF2-9C62-CF073DE42BA1}" srcId="{0CB9755D-8E69-446F-A8CD-F767B0276DAD}" destId="{33450143-3CA7-489D-AC2E-9BD0CB02DA40}" srcOrd="1" destOrd="0" parTransId="{9CB19EB8-176A-48CB-BBB3-0D995D90114C}" sibTransId="{19EE3604-38AC-41AA-B85A-92117F089386}"/>
    <dgm:cxn modelId="{3F26F267-591C-7844-A4E3-8215A190F33A}" type="presOf" srcId="{AA92111E-E2B2-7644-8698-772A032715C4}" destId="{81FD6BD1-0062-8643-A7AF-C714A2527CBA}" srcOrd="0" destOrd="0" presId="urn:microsoft.com/office/officeart/2005/8/layout/list1"/>
    <dgm:cxn modelId="{86C1C683-8EC9-1A41-B78E-6B9447F9806B}" type="presOf" srcId="{01407830-675D-4C71-8988-9C7A2993D302}" destId="{C16E48BE-B29A-3241-A3DC-20510D8F2516}" srcOrd="1" destOrd="0" presId="urn:microsoft.com/office/officeart/2005/8/layout/list1"/>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E0550788-1383-45BA-B3B2-718FAA070173}" srcId="{70BABF7B-9A05-4D8B-962D-C79DF5AFA5F2}" destId="{4148F59F-8AFF-4337-A018-0584DA640A15}" srcOrd="2" destOrd="0" parTransId="{44F4466E-F20A-4E7A-997E-DAE79C4EC0E3}" sibTransId="{108EEA59-9A4B-4838-9DEB-942F3C0AD3EB}"/>
    <dgm:cxn modelId="{73C80FBA-B8D4-4286-9C29-23AE26AC9238}" srcId="{0CB9755D-8E69-446F-A8CD-F767B0276DAD}" destId="{E9C80086-4A02-4D4A-B5E4-4B3055FC2019}" srcOrd="0" destOrd="0" parTransId="{DCA46AD2-48B6-47AD-B68F-E7056F994C5A}" sibTransId="{9EADF77F-A820-49A2-A76A-4EBA4B342AB0}"/>
    <dgm:cxn modelId="{871477BC-0BB3-408A-87B1-412DF884DBED}" srcId="{0CB9755D-8E69-446F-A8CD-F767B0276DAD}" destId="{3F800BBD-2718-4555-89B9-7A9E3533D3AF}" srcOrd="3" destOrd="0" parTransId="{62FD3FD7-F865-43A1-8F3C-07306E28039A}" sibTransId="{8DA776D5-2228-4F21-8340-B5A8EB230BAD}"/>
    <dgm:cxn modelId="{EA2BAABE-A9F4-0744-A457-B69476871F88}" type="presOf" srcId="{33450143-3CA7-489D-AC2E-9BD0CB02DA40}" destId="{74A2CEC1-C938-0A41-83D0-3D28ED602248}" srcOrd="0" destOrd="1" presId="urn:microsoft.com/office/officeart/2005/8/layout/list1"/>
    <dgm:cxn modelId="{FD9963CC-1DD3-9841-A228-045D531BFB75}" type="presOf" srcId="{4148F59F-8AFF-4337-A018-0584DA640A15}" destId="{AE6C8FFC-B13C-2549-9C5C-C898B6037241}"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5E5B5ED7-4C0B-F645-8D62-C60E6CD460EA}" type="presOf" srcId="{4148F59F-8AFF-4337-A018-0584DA640A15}" destId="{F169F731-087F-1B4D-8A17-4FD65B32C0DB}" srcOrd="1" destOrd="0" presId="urn:microsoft.com/office/officeart/2005/8/layout/list1"/>
    <dgm:cxn modelId="{D5EB3FDF-670C-9944-992A-29DB28514974}" type="presOf" srcId="{ECB18243-56DF-43BC-948C-521B773A1917}" destId="{4FB43CAC-756D-2741-B03B-3F74FA074673}" srcOrd="0" destOrd="0" presId="urn:microsoft.com/office/officeart/2005/8/layout/list1"/>
    <dgm:cxn modelId="{A0B08AE1-CC21-D847-9033-5F2D334DD25B}" type="presOf" srcId="{0CB9755D-8E69-446F-A8CD-F767B0276DAD}" destId="{AB04A4B2-3604-644E-BD2A-EB32F7D72CE7}" srcOrd="0" destOrd="0" presId="urn:microsoft.com/office/officeart/2005/8/layout/list1"/>
    <dgm:cxn modelId="{7DAD4EE5-7950-844A-988C-5F23B0B1A8B1}" type="presOf" srcId="{3F800BBD-2718-4555-89B9-7A9E3533D3AF}" destId="{74A2CEC1-C938-0A41-83D0-3D28ED602248}" srcOrd="0" destOrd="3"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9463FEF0-600E-2247-876E-2E204C9453D8}" type="presOf" srcId="{1465C374-DFA4-411C-AB34-B474CD9D44CF}" destId="{74A2CEC1-C938-0A41-83D0-3D28ED602248}" srcOrd="0" destOrd="2" presId="urn:microsoft.com/office/officeart/2005/8/layout/list1"/>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B23746B9-31ED-324B-899E-F21CB0BC2128}" type="presParOf" srcId="{02A94410-024C-BF40-A891-E4DA593F37EF}" destId="{00A071EB-3E50-D04C-996F-6616B44F33DD}" srcOrd="7" destOrd="0" presId="urn:microsoft.com/office/officeart/2005/8/layout/list1"/>
    <dgm:cxn modelId="{31688301-3A31-EE41-9F9D-96BACDC2AC60}" type="presParOf" srcId="{02A94410-024C-BF40-A891-E4DA593F37EF}" destId="{5E29AC3B-33C6-714D-9FA6-A105FCB18752}" srcOrd="8" destOrd="0" presId="urn:microsoft.com/office/officeart/2005/8/layout/list1"/>
    <dgm:cxn modelId="{571B6A49-134F-0146-86F3-FB0335D8DF2E}" type="presParOf" srcId="{5E29AC3B-33C6-714D-9FA6-A105FCB18752}" destId="{AE6C8FFC-B13C-2549-9C5C-C898B6037241}" srcOrd="0" destOrd="0" presId="urn:microsoft.com/office/officeart/2005/8/layout/list1"/>
    <dgm:cxn modelId="{396BD4EC-63E4-1747-95FF-698E2AAE9063}" type="presParOf" srcId="{5E29AC3B-33C6-714D-9FA6-A105FCB18752}" destId="{F169F731-087F-1B4D-8A17-4FD65B32C0DB}" srcOrd="1" destOrd="0" presId="urn:microsoft.com/office/officeart/2005/8/layout/list1"/>
    <dgm:cxn modelId="{B5043E39-A6C6-BB4B-BB04-9F86FDE51D4C}" type="presParOf" srcId="{02A94410-024C-BF40-A891-E4DA593F37EF}" destId="{00A9A473-FD18-0F44-88C0-5774165FAC41}" srcOrd="9" destOrd="0" presId="urn:microsoft.com/office/officeart/2005/8/layout/list1"/>
    <dgm:cxn modelId="{5DCC01B3-3AC3-1E44-A598-E484DF04DD02}" type="presParOf" srcId="{02A94410-024C-BF40-A891-E4DA593F37EF}" destId="{E7F14AC2-6222-9F45-B0B4-F8C0C29EE3EE}" srcOrd="10" destOrd="0" presId="urn:microsoft.com/office/officeart/2005/8/layout/list1"/>
    <dgm:cxn modelId="{607F3F38-6321-C941-A746-8480759B23FF}" type="presParOf" srcId="{02A94410-024C-BF40-A891-E4DA593F37EF}" destId="{1703234B-1C0F-944F-AD97-01DA066651C7}" srcOrd="11" destOrd="0" presId="urn:microsoft.com/office/officeart/2005/8/layout/list1"/>
    <dgm:cxn modelId="{2A588EFD-1CC2-954B-B3E5-566480663D9F}" type="presParOf" srcId="{02A94410-024C-BF40-A891-E4DA593F37EF}" destId="{9A26A9CB-0556-B542-BB96-E1ACD1CDC9A8}" srcOrd="12" destOrd="0" presId="urn:microsoft.com/office/officeart/2005/8/layout/list1"/>
    <dgm:cxn modelId="{53C1E183-0531-424E-B4E3-0D5881214BB0}" type="presParOf" srcId="{9A26A9CB-0556-B542-BB96-E1ACD1CDC9A8}" destId="{AB04A4B2-3604-644E-BD2A-EB32F7D72CE7}" srcOrd="0" destOrd="0" presId="urn:microsoft.com/office/officeart/2005/8/layout/list1"/>
    <dgm:cxn modelId="{C754856A-BBDA-8243-8D4E-C4F7245F5820}" type="presParOf" srcId="{9A26A9CB-0556-B542-BB96-E1ACD1CDC9A8}" destId="{8FDD6F84-FAA3-D846-AEA3-08F30882F4B6}" srcOrd="1" destOrd="0" presId="urn:microsoft.com/office/officeart/2005/8/layout/list1"/>
    <dgm:cxn modelId="{39AE51D7-D1B2-EE46-AA1C-2CB36544FBA9}" type="presParOf" srcId="{02A94410-024C-BF40-A891-E4DA593F37EF}" destId="{35A12A09-7B94-CA4E-95F4-99736871C30E}" srcOrd="13" destOrd="0" presId="urn:microsoft.com/office/officeart/2005/8/layout/list1"/>
    <dgm:cxn modelId="{E1196B46-8793-9D43-89F9-88CF5C5D11AD}" type="presParOf" srcId="{02A94410-024C-BF40-A891-E4DA593F37EF}" destId="{74A2CEC1-C938-0A41-83D0-3D28ED602248}" srcOrd="14" destOrd="0" presId="urn:microsoft.com/office/officeart/2005/8/layout/list1"/>
    <dgm:cxn modelId="{58D04CBC-4DC2-5140-B15D-7FFB182F0BC5}" type="presParOf" srcId="{02A94410-024C-BF40-A891-E4DA593F37EF}" destId="{D6205F1F-8204-A74E-921F-1A23FFEA3156}" srcOrd="15" destOrd="0" presId="urn:microsoft.com/office/officeart/2005/8/layout/list1"/>
    <dgm:cxn modelId="{288191F2-3AC9-2748-98FB-976E0DF4A62B}" type="presParOf" srcId="{02A94410-024C-BF40-A891-E4DA593F37EF}" destId="{C48D415D-6D0F-7D47-842A-2C8CDF7C7BD2}" srcOrd="16" destOrd="0" presId="urn:microsoft.com/office/officeart/2005/8/layout/list1"/>
    <dgm:cxn modelId="{C0F50F2A-E205-C043-BD99-DB14BD993945}" type="presParOf" srcId="{C48D415D-6D0F-7D47-842A-2C8CDF7C7BD2}" destId="{0BE3E375-82F4-A74F-A236-B329EDAA55B7}" srcOrd="0" destOrd="0" presId="urn:microsoft.com/office/officeart/2005/8/layout/list1"/>
    <dgm:cxn modelId="{291C2781-EEA8-684D-A7E5-243F63781323}" type="presParOf" srcId="{C48D415D-6D0F-7D47-842A-2C8CDF7C7BD2}" destId="{C16E48BE-B29A-3241-A3DC-20510D8F2516}" srcOrd="1" destOrd="0" presId="urn:microsoft.com/office/officeart/2005/8/layout/list1"/>
    <dgm:cxn modelId="{F941E962-5AE7-AC46-8159-13ABF7BDD34A}" type="presParOf" srcId="{02A94410-024C-BF40-A891-E4DA593F37EF}" destId="{A61984BD-C186-8649-89BF-4B3E9F7557B0}" srcOrd="17" destOrd="0" presId="urn:microsoft.com/office/officeart/2005/8/layout/list1"/>
    <dgm:cxn modelId="{A8395455-4BC4-7641-B6CD-CF664ECD5F9F}" type="presParOf" srcId="{02A94410-024C-BF40-A891-E4DA593F37EF}" destId="{9D9CA0FB-C660-3640-95F5-82665156925F}" srcOrd="18" destOrd="0" presId="urn:microsoft.com/office/officeart/2005/8/layout/list1"/>
    <dgm:cxn modelId="{EE51DE7E-CD6D-EC4D-8DC9-1E5DECAAF705}" type="presParOf" srcId="{02A94410-024C-BF40-A891-E4DA593F37EF}" destId="{81B2A493-423B-FE41-B1F4-D5E5CA807BC8}" srcOrd="19" destOrd="0" presId="urn:microsoft.com/office/officeart/2005/8/layout/list1"/>
    <dgm:cxn modelId="{DBCEFC4E-8A22-D140-AD93-12218812F9EC}" type="presParOf" srcId="{02A94410-024C-BF40-A891-E4DA593F37EF}" destId="{74522FB9-523F-534A-BAB2-28E0012E1FDE}" srcOrd="20" destOrd="0" presId="urn:microsoft.com/office/officeart/2005/8/layout/list1"/>
    <dgm:cxn modelId="{82AD101A-5244-564F-AA90-0AAA1F467F84}" type="presParOf" srcId="{74522FB9-523F-534A-BAB2-28E0012E1FDE}" destId="{81FD6BD1-0062-8643-A7AF-C714A2527CBA}" srcOrd="0" destOrd="0" presId="urn:microsoft.com/office/officeart/2005/8/layout/list1"/>
    <dgm:cxn modelId="{FCDDE1CF-DDF8-9B4A-A60E-BF8573F3EE4F}" type="presParOf" srcId="{74522FB9-523F-534A-BAB2-28E0012E1FDE}" destId="{1116CDAE-D5DD-7F4D-8E24-12FBF40271A7}" srcOrd="1" destOrd="0" presId="urn:microsoft.com/office/officeart/2005/8/layout/list1"/>
    <dgm:cxn modelId="{371E91D1-449F-8344-B171-27A0775F2CB7}" type="presParOf" srcId="{02A94410-024C-BF40-A891-E4DA593F37EF}" destId="{2DC62F46-1601-574D-9ACA-391A76D9F547}" srcOrd="21" destOrd="0" presId="urn:microsoft.com/office/officeart/2005/8/layout/list1"/>
    <dgm:cxn modelId="{2B461E80-01B1-0F43-9D17-0FB9B5484EDE}" type="presParOf" srcId="{02A94410-024C-BF40-A891-E4DA593F37EF}" destId="{51DF9BE0-B58A-BF44-9517-01966E62F3B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E54D8-78C1-684F-904F-D1459D52763C}"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750DEC3-12ED-5149-865E-3D45E5BB0205}">
      <dgm:prSet phldrT="[Text]"/>
      <dgm:spPr/>
      <dgm:t>
        <a:bodyPr/>
        <a:lstStyle/>
        <a:p>
          <a:pPr rtl="0"/>
          <a:r>
            <a:rPr lang="en-US" dirty="0"/>
            <a:t>Input</a:t>
          </a:r>
        </a:p>
      </dgm:t>
    </dgm:pt>
    <dgm:pt modelId="{069F6EC3-EA58-1F42-BC90-657115FA16C5}" type="parTrans" cxnId="{460C8372-AA84-C14C-BB9B-1D926295082C}">
      <dgm:prSet/>
      <dgm:spPr/>
      <dgm:t>
        <a:bodyPr/>
        <a:lstStyle/>
        <a:p>
          <a:endParaRPr lang="en-US"/>
        </a:p>
      </dgm:t>
    </dgm:pt>
    <dgm:pt modelId="{5EA0F49C-5F7E-A240-B31D-BC610037B5BD}" type="sibTrans" cxnId="{460C8372-AA84-C14C-BB9B-1D926295082C}">
      <dgm:prSet/>
      <dgm:spPr/>
      <dgm:t>
        <a:bodyPr/>
        <a:lstStyle/>
        <a:p>
          <a:endParaRPr lang="en-US"/>
        </a:p>
      </dgm:t>
    </dgm:pt>
    <dgm:pt modelId="{A164A46A-1B7C-0241-861A-F21B414F6D7E}">
      <dgm:prSet phldrT="[Text]"/>
      <dgm:spPr/>
      <dgm:t>
        <a:bodyPr/>
        <a:lstStyle/>
        <a:p>
          <a:r>
            <a:rPr lang="en-US" dirty="0"/>
            <a:t>Limited known number of agents</a:t>
          </a:r>
        </a:p>
      </dgm:t>
    </dgm:pt>
    <dgm:pt modelId="{513E7B79-329D-114B-B63B-B6313EC4BFBB}" type="parTrans" cxnId="{48765FB6-9BD9-0349-AF4A-FE4FE1987A09}">
      <dgm:prSet/>
      <dgm:spPr/>
      <dgm:t>
        <a:bodyPr/>
        <a:lstStyle/>
        <a:p>
          <a:endParaRPr lang="en-US"/>
        </a:p>
      </dgm:t>
    </dgm:pt>
    <dgm:pt modelId="{0A555505-FA5A-1D4D-BFB7-B835C20B08A7}" type="sibTrans" cxnId="{48765FB6-9BD9-0349-AF4A-FE4FE1987A09}">
      <dgm:prSet/>
      <dgm:spPr/>
      <dgm:t>
        <a:bodyPr/>
        <a:lstStyle/>
        <a:p>
          <a:endParaRPr lang="en-US"/>
        </a:p>
      </dgm:t>
    </dgm:pt>
    <dgm:pt modelId="{0FB08D3B-0329-A54F-BEE4-54C03511F743}">
      <dgm:prSet phldrT="[Text]"/>
      <dgm:spPr/>
      <dgm:t>
        <a:bodyPr/>
        <a:lstStyle/>
        <a:p>
          <a:pPr rtl="0"/>
          <a:r>
            <a:rPr lang="en-US" dirty="0"/>
            <a:t>Goal</a:t>
          </a:r>
        </a:p>
      </dgm:t>
    </dgm:pt>
    <dgm:pt modelId="{7D0900EB-73FA-CB44-B7D0-43D4ED17368F}" type="parTrans" cxnId="{C11DC176-93A8-274F-896B-88BC17F2FDDD}">
      <dgm:prSet/>
      <dgm:spPr/>
      <dgm:t>
        <a:bodyPr/>
        <a:lstStyle/>
        <a:p>
          <a:endParaRPr lang="en-US"/>
        </a:p>
      </dgm:t>
    </dgm:pt>
    <dgm:pt modelId="{860D328C-06CA-D045-ACF9-004A1FDB2821}" type="sibTrans" cxnId="{C11DC176-93A8-274F-896B-88BC17F2FDDD}">
      <dgm:prSet/>
      <dgm:spPr/>
      <dgm:t>
        <a:bodyPr/>
        <a:lstStyle/>
        <a:p>
          <a:endParaRPr lang="en-US"/>
        </a:p>
      </dgm:t>
    </dgm:pt>
    <dgm:pt modelId="{82A95B11-6144-E54B-9DB4-547B8ED3B49D}">
      <dgm:prSet phldrT="[Text]"/>
      <dgm:spPr/>
      <dgm:t>
        <a:bodyPr/>
        <a:lstStyle/>
        <a:p>
          <a:r>
            <a:rPr lang="en-US" dirty="0"/>
            <a:t>Maximize amount of requests answered throughout a given day using a set number of agents</a:t>
          </a:r>
        </a:p>
      </dgm:t>
    </dgm:pt>
    <dgm:pt modelId="{084AA7E9-58B4-DB4E-AF87-4E5BD5944A55}" type="parTrans" cxnId="{C255E8D3-26E4-0645-B098-4739CF0998F5}">
      <dgm:prSet/>
      <dgm:spPr/>
      <dgm:t>
        <a:bodyPr/>
        <a:lstStyle/>
        <a:p>
          <a:endParaRPr lang="en-US"/>
        </a:p>
      </dgm:t>
    </dgm:pt>
    <dgm:pt modelId="{BF5F722F-C7F7-FA41-A2D5-36C2A370776D}" type="sibTrans" cxnId="{C255E8D3-26E4-0645-B098-4739CF0998F5}">
      <dgm:prSet/>
      <dgm:spPr/>
      <dgm:t>
        <a:bodyPr/>
        <a:lstStyle/>
        <a:p>
          <a:endParaRPr lang="en-US"/>
        </a:p>
      </dgm:t>
    </dgm:pt>
    <dgm:pt modelId="{596D9DEB-5F2C-6A48-833B-317626CB44FD}">
      <dgm:prSet/>
      <dgm:spPr/>
      <dgm:t>
        <a:bodyPr/>
        <a:lstStyle/>
        <a:p>
          <a:pPr rtl="0"/>
          <a:r>
            <a:rPr lang="en-US" dirty="0"/>
            <a:t>Real time requests created throughout time (stochastic) </a:t>
          </a:r>
        </a:p>
      </dgm:t>
    </dgm:pt>
    <dgm:pt modelId="{A207BFDD-4A4A-7D41-B13B-66B572432AB3}" type="parTrans" cxnId="{A31B7D65-F930-904F-B772-81D29F25C6B8}">
      <dgm:prSet/>
      <dgm:spPr/>
      <dgm:t>
        <a:bodyPr/>
        <a:lstStyle/>
        <a:p>
          <a:endParaRPr lang="en-US"/>
        </a:p>
      </dgm:t>
    </dgm:pt>
    <dgm:pt modelId="{FB3AEB28-1731-FD4B-BFEF-1859F22B0D12}" type="sibTrans" cxnId="{A31B7D65-F930-904F-B772-81D29F25C6B8}">
      <dgm:prSet/>
      <dgm:spPr/>
      <dgm:t>
        <a:bodyPr/>
        <a:lstStyle/>
        <a:p>
          <a:endParaRPr lang="en-US"/>
        </a:p>
      </dgm:t>
    </dgm:pt>
    <dgm:pt modelId="{D206F723-DC80-E94D-93CF-2FE7BA897897}">
      <dgm:prSet/>
      <dgm:spPr/>
      <dgm:t>
        <a:bodyPr/>
        <a:lstStyle/>
        <a:p>
          <a:pPr rtl="0"/>
          <a:r>
            <a:rPr lang="en-US" dirty="0"/>
            <a:t>Historical data of previous requests</a:t>
          </a:r>
        </a:p>
      </dgm:t>
    </dgm:pt>
    <dgm:pt modelId="{D5D334E9-01CB-584D-B2FD-4503A328E64A}" type="parTrans" cxnId="{1A69A1B9-A6CD-9C46-9527-C8EB929392CD}">
      <dgm:prSet/>
      <dgm:spPr/>
      <dgm:t>
        <a:bodyPr/>
        <a:lstStyle/>
        <a:p>
          <a:endParaRPr lang="en-US"/>
        </a:p>
      </dgm:t>
    </dgm:pt>
    <dgm:pt modelId="{A8DC0D63-4A00-CE47-8AF7-AF373CE328A2}" type="sibTrans" cxnId="{1A69A1B9-A6CD-9C46-9527-C8EB929392CD}">
      <dgm:prSet/>
      <dgm:spPr/>
      <dgm:t>
        <a:bodyPr/>
        <a:lstStyle/>
        <a:p>
          <a:endParaRPr lang="en-US"/>
        </a:p>
      </dgm:t>
    </dgm:pt>
    <dgm:pt modelId="{A0E04887-5B95-AC4D-A782-0A43F62BBBAC}">
      <dgm:prSet/>
      <dgm:spPr/>
      <dgm:t>
        <a:bodyPr/>
        <a:lstStyle/>
        <a:p>
          <a:r>
            <a:rPr lang="en-US" dirty="0"/>
            <a:t>Minimize overall use of each agent</a:t>
          </a:r>
        </a:p>
      </dgm:t>
    </dgm:pt>
    <dgm:pt modelId="{59A8908C-C6B4-1F4A-A2C5-291DD62BA5E1}" type="parTrans" cxnId="{13762114-47CD-8142-A1C0-DDAD650E8AC0}">
      <dgm:prSet/>
      <dgm:spPr/>
      <dgm:t>
        <a:bodyPr/>
        <a:lstStyle/>
        <a:p>
          <a:endParaRPr lang="en-US"/>
        </a:p>
      </dgm:t>
    </dgm:pt>
    <dgm:pt modelId="{337BA7B8-D5ED-584E-A59B-1C2D66701FD3}" type="sibTrans" cxnId="{13762114-47CD-8142-A1C0-DDAD650E8AC0}">
      <dgm:prSet/>
      <dgm:spPr/>
      <dgm:t>
        <a:bodyPr/>
        <a:lstStyle/>
        <a:p>
          <a:endParaRPr lang="en-US"/>
        </a:p>
      </dgm:t>
    </dgm:pt>
    <dgm:pt modelId="{A2D513DB-1A98-CA4C-BAB6-EA34F4650DE9}">
      <dgm:prSet/>
      <dgm:spPr/>
      <dgm:t>
        <a:bodyPr/>
        <a:lstStyle/>
        <a:p>
          <a:r>
            <a:rPr lang="en-US" dirty="0"/>
            <a:t>“On-line Continual Planning Problem – OCPP”</a:t>
          </a:r>
        </a:p>
      </dgm:t>
    </dgm:pt>
    <dgm:pt modelId="{41EC0630-F2C5-4E40-A03E-1981AA5FBCD7}" type="parTrans" cxnId="{B808B4E9-76B6-F24F-9478-55386024327C}">
      <dgm:prSet/>
      <dgm:spPr/>
      <dgm:t>
        <a:bodyPr/>
        <a:lstStyle/>
        <a:p>
          <a:endParaRPr lang="en-US"/>
        </a:p>
      </dgm:t>
    </dgm:pt>
    <dgm:pt modelId="{1F2E9ACF-CE46-0C4D-9FBF-9747F7FA9487}" type="sibTrans" cxnId="{B808B4E9-76B6-F24F-9478-55386024327C}">
      <dgm:prSet/>
      <dgm:spPr/>
      <dgm:t>
        <a:bodyPr/>
        <a:lstStyle/>
        <a:p>
          <a:endParaRPr lang="en-US"/>
        </a:p>
      </dgm:t>
    </dgm:pt>
    <dgm:pt modelId="{E2E6D2C4-5DA2-CB49-A82A-005FB474CC67}" type="pres">
      <dgm:prSet presAssocID="{19AE54D8-78C1-684F-904F-D1459D52763C}" presName="linear" presStyleCnt="0">
        <dgm:presLayoutVars>
          <dgm:dir/>
          <dgm:animLvl val="lvl"/>
          <dgm:resizeHandles val="exact"/>
        </dgm:presLayoutVars>
      </dgm:prSet>
      <dgm:spPr/>
    </dgm:pt>
    <dgm:pt modelId="{58A8F3D7-ED72-3647-B6C3-A1514B17F353}" type="pres">
      <dgm:prSet presAssocID="{9750DEC3-12ED-5149-865E-3D45E5BB0205}" presName="parentLin" presStyleCnt="0"/>
      <dgm:spPr/>
    </dgm:pt>
    <dgm:pt modelId="{BF5D95FF-63DC-D740-B0E1-1EF8ED736248}" type="pres">
      <dgm:prSet presAssocID="{9750DEC3-12ED-5149-865E-3D45E5BB0205}" presName="parentLeftMargin" presStyleLbl="node1" presStyleIdx="0" presStyleCnt="3"/>
      <dgm:spPr/>
    </dgm:pt>
    <dgm:pt modelId="{B32747E8-EFA6-0441-A79C-A50A882DADF2}" type="pres">
      <dgm:prSet presAssocID="{9750DEC3-12ED-5149-865E-3D45E5BB0205}" presName="parentText" presStyleLbl="node1" presStyleIdx="0" presStyleCnt="3">
        <dgm:presLayoutVars>
          <dgm:chMax val="0"/>
          <dgm:bulletEnabled val="1"/>
        </dgm:presLayoutVars>
      </dgm:prSet>
      <dgm:spPr/>
    </dgm:pt>
    <dgm:pt modelId="{1A5F5AF4-6618-D94E-81A2-97ED0D6F995A}" type="pres">
      <dgm:prSet presAssocID="{9750DEC3-12ED-5149-865E-3D45E5BB0205}" presName="negativeSpace" presStyleCnt="0"/>
      <dgm:spPr/>
    </dgm:pt>
    <dgm:pt modelId="{64084FBE-079D-AE47-A636-595C1EC5943C}" type="pres">
      <dgm:prSet presAssocID="{9750DEC3-12ED-5149-865E-3D45E5BB0205}" presName="childText" presStyleLbl="conFgAcc1" presStyleIdx="0" presStyleCnt="3">
        <dgm:presLayoutVars>
          <dgm:bulletEnabled val="1"/>
        </dgm:presLayoutVars>
      </dgm:prSet>
      <dgm:spPr/>
    </dgm:pt>
    <dgm:pt modelId="{89EF50D4-89C0-FC4B-BFC4-4E8AEB8AC6FE}" type="pres">
      <dgm:prSet presAssocID="{5EA0F49C-5F7E-A240-B31D-BC610037B5BD}" presName="spaceBetweenRectangles" presStyleCnt="0"/>
      <dgm:spPr/>
    </dgm:pt>
    <dgm:pt modelId="{CDB2CC6E-80BC-E748-A441-911F21268068}" type="pres">
      <dgm:prSet presAssocID="{0FB08D3B-0329-A54F-BEE4-54C03511F743}" presName="parentLin" presStyleCnt="0"/>
      <dgm:spPr/>
    </dgm:pt>
    <dgm:pt modelId="{98E71CAA-B429-8249-952A-929BF760364C}" type="pres">
      <dgm:prSet presAssocID="{0FB08D3B-0329-A54F-BEE4-54C03511F743}" presName="parentLeftMargin" presStyleLbl="node1" presStyleIdx="0" presStyleCnt="3"/>
      <dgm:spPr/>
    </dgm:pt>
    <dgm:pt modelId="{B695B633-C125-9E4C-800D-A79CEB3F2FBF}" type="pres">
      <dgm:prSet presAssocID="{0FB08D3B-0329-A54F-BEE4-54C03511F743}" presName="parentText" presStyleLbl="node1" presStyleIdx="1" presStyleCnt="3">
        <dgm:presLayoutVars>
          <dgm:chMax val="0"/>
          <dgm:bulletEnabled val="1"/>
        </dgm:presLayoutVars>
      </dgm:prSet>
      <dgm:spPr/>
    </dgm:pt>
    <dgm:pt modelId="{1E611F5C-E63B-C942-8B93-330CF3789D72}" type="pres">
      <dgm:prSet presAssocID="{0FB08D3B-0329-A54F-BEE4-54C03511F743}" presName="negativeSpace" presStyleCnt="0"/>
      <dgm:spPr/>
    </dgm:pt>
    <dgm:pt modelId="{B22AEA9C-7E7A-8C4E-9ADE-52182125FE99}" type="pres">
      <dgm:prSet presAssocID="{0FB08D3B-0329-A54F-BEE4-54C03511F743}" presName="childText" presStyleLbl="conFgAcc1" presStyleIdx="1" presStyleCnt="3">
        <dgm:presLayoutVars>
          <dgm:bulletEnabled val="1"/>
        </dgm:presLayoutVars>
      </dgm:prSet>
      <dgm:spPr/>
    </dgm:pt>
    <dgm:pt modelId="{E7E24F79-2574-0546-A1D4-82527F2F2CAB}" type="pres">
      <dgm:prSet presAssocID="{860D328C-06CA-D045-ACF9-004A1FDB2821}" presName="spaceBetweenRectangles" presStyleCnt="0"/>
      <dgm:spPr/>
    </dgm:pt>
    <dgm:pt modelId="{F1F4D2BD-9346-E24A-83B6-D87B06AD0E44}" type="pres">
      <dgm:prSet presAssocID="{A2D513DB-1A98-CA4C-BAB6-EA34F4650DE9}" presName="parentLin" presStyleCnt="0"/>
      <dgm:spPr/>
    </dgm:pt>
    <dgm:pt modelId="{8FDE4A15-FACF-0844-8C5A-CABEFDD6E718}" type="pres">
      <dgm:prSet presAssocID="{A2D513DB-1A98-CA4C-BAB6-EA34F4650DE9}" presName="parentLeftMargin" presStyleLbl="node1" presStyleIdx="1" presStyleCnt="3"/>
      <dgm:spPr/>
    </dgm:pt>
    <dgm:pt modelId="{C8CE059D-2D1B-D04F-A2D1-B616D07FDC83}" type="pres">
      <dgm:prSet presAssocID="{A2D513DB-1A98-CA4C-BAB6-EA34F4650DE9}" presName="parentText" presStyleLbl="node1" presStyleIdx="2" presStyleCnt="3">
        <dgm:presLayoutVars>
          <dgm:chMax val="0"/>
          <dgm:bulletEnabled val="1"/>
        </dgm:presLayoutVars>
      </dgm:prSet>
      <dgm:spPr/>
    </dgm:pt>
    <dgm:pt modelId="{7DFD31B9-993F-B441-97FB-DECC869B9811}" type="pres">
      <dgm:prSet presAssocID="{A2D513DB-1A98-CA4C-BAB6-EA34F4650DE9}" presName="negativeSpace" presStyleCnt="0"/>
      <dgm:spPr/>
    </dgm:pt>
    <dgm:pt modelId="{6D10F7D0-4B07-D949-AF57-D456FB1E976C}" type="pres">
      <dgm:prSet presAssocID="{A2D513DB-1A98-CA4C-BAB6-EA34F4650DE9}" presName="childText" presStyleLbl="conFgAcc1" presStyleIdx="2" presStyleCnt="3">
        <dgm:presLayoutVars>
          <dgm:bulletEnabled val="1"/>
        </dgm:presLayoutVars>
      </dgm:prSet>
      <dgm:spPr/>
    </dgm:pt>
  </dgm:ptLst>
  <dgm:cxnLst>
    <dgm:cxn modelId="{E5F3AA03-D8F7-CB4C-AB6E-BC4A6ABD9B11}" type="presOf" srcId="{9750DEC3-12ED-5149-865E-3D45E5BB0205}" destId="{BF5D95FF-63DC-D740-B0E1-1EF8ED736248}" srcOrd="0" destOrd="0" presId="urn:microsoft.com/office/officeart/2005/8/layout/list1"/>
    <dgm:cxn modelId="{13762114-47CD-8142-A1C0-DDAD650E8AC0}" srcId="{0FB08D3B-0329-A54F-BEE4-54C03511F743}" destId="{A0E04887-5B95-AC4D-A782-0A43F62BBBAC}" srcOrd="1" destOrd="0" parTransId="{59A8908C-C6B4-1F4A-A2C5-291DD62BA5E1}" sibTransId="{337BA7B8-D5ED-584E-A59B-1C2D66701FD3}"/>
    <dgm:cxn modelId="{E95F211B-388B-0B45-8113-388F8F96BAAC}" type="presOf" srcId="{82A95B11-6144-E54B-9DB4-547B8ED3B49D}" destId="{B22AEA9C-7E7A-8C4E-9ADE-52182125FE99}" srcOrd="0" destOrd="0" presId="urn:microsoft.com/office/officeart/2005/8/layout/list1"/>
    <dgm:cxn modelId="{0DBB494F-CC36-B14A-8309-B0072A10745D}" type="presOf" srcId="{A2D513DB-1A98-CA4C-BAB6-EA34F4650DE9}" destId="{8FDE4A15-FACF-0844-8C5A-CABEFDD6E718}" srcOrd="0" destOrd="0" presId="urn:microsoft.com/office/officeart/2005/8/layout/list1"/>
    <dgm:cxn modelId="{A31B7D65-F930-904F-B772-81D29F25C6B8}" srcId="{9750DEC3-12ED-5149-865E-3D45E5BB0205}" destId="{596D9DEB-5F2C-6A48-833B-317626CB44FD}" srcOrd="1" destOrd="0" parTransId="{A207BFDD-4A4A-7D41-B13B-66B572432AB3}" sibTransId="{FB3AEB28-1731-FD4B-BFEF-1859F22B0D12}"/>
    <dgm:cxn modelId="{460C8372-AA84-C14C-BB9B-1D926295082C}" srcId="{19AE54D8-78C1-684F-904F-D1459D52763C}" destId="{9750DEC3-12ED-5149-865E-3D45E5BB0205}" srcOrd="0" destOrd="0" parTransId="{069F6EC3-EA58-1F42-BC90-657115FA16C5}" sibTransId="{5EA0F49C-5F7E-A240-B31D-BC610037B5BD}"/>
    <dgm:cxn modelId="{FED8AF73-2E5F-D943-94F0-557AA8380070}" type="presOf" srcId="{A0E04887-5B95-AC4D-A782-0A43F62BBBAC}" destId="{B22AEA9C-7E7A-8C4E-9ADE-52182125FE99}" srcOrd="0" destOrd="1" presId="urn:microsoft.com/office/officeart/2005/8/layout/list1"/>
    <dgm:cxn modelId="{C11DC176-93A8-274F-896B-88BC17F2FDDD}" srcId="{19AE54D8-78C1-684F-904F-D1459D52763C}" destId="{0FB08D3B-0329-A54F-BEE4-54C03511F743}" srcOrd="1" destOrd="0" parTransId="{7D0900EB-73FA-CB44-B7D0-43D4ED17368F}" sibTransId="{860D328C-06CA-D045-ACF9-004A1FDB2821}"/>
    <dgm:cxn modelId="{D8EDE07A-5223-CD4B-8840-E7BDD2DE1BF4}" type="presOf" srcId="{19AE54D8-78C1-684F-904F-D1459D52763C}" destId="{E2E6D2C4-5DA2-CB49-A82A-005FB474CC67}" srcOrd="0" destOrd="0" presId="urn:microsoft.com/office/officeart/2005/8/layout/list1"/>
    <dgm:cxn modelId="{0A61A786-59CE-B944-8323-EE7CCABEEAEE}" type="presOf" srcId="{A2D513DB-1A98-CA4C-BAB6-EA34F4650DE9}" destId="{C8CE059D-2D1B-D04F-A2D1-B616D07FDC83}" srcOrd="1" destOrd="0" presId="urn:microsoft.com/office/officeart/2005/8/layout/list1"/>
    <dgm:cxn modelId="{14663C8A-6891-5C45-8C1C-806D7F736A5C}" type="presOf" srcId="{A164A46A-1B7C-0241-861A-F21B414F6D7E}" destId="{64084FBE-079D-AE47-A636-595C1EC5943C}" srcOrd="0" destOrd="0" presId="urn:microsoft.com/office/officeart/2005/8/layout/list1"/>
    <dgm:cxn modelId="{8720868A-FD54-544F-93C2-47828A235586}" type="presOf" srcId="{9750DEC3-12ED-5149-865E-3D45E5BB0205}" destId="{B32747E8-EFA6-0441-A79C-A50A882DADF2}" srcOrd="1" destOrd="0" presId="urn:microsoft.com/office/officeart/2005/8/layout/list1"/>
    <dgm:cxn modelId="{D010ED8E-F738-5541-A1B5-B1B110766F12}" type="presOf" srcId="{D206F723-DC80-E94D-93CF-2FE7BA897897}" destId="{64084FBE-079D-AE47-A636-595C1EC5943C}" srcOrd="0" destOrd="2" presId="urn:microsoft.com/office/officeart/2005/8/layout/list1"/>
    <dgm:cxn modelId="{48765FB6-9BD9-0349-AF4A-FE4FE1987A09}" srcId="{9750DEC3-12ED-5149-865E-3D45E5BB0205}" destId="{A164A46A-1B7C-0241-861A-F21B414F6D7E}" srcOrd="0" destOrd="0" parTransId="{513E7B79-329D-114B-B63B-B6313EC4BFBB}" sibTransId="{0A555505-FA5A-1D4D-BFB7-B835C20B08A7}"/>
    <dgm:cxn modelId="{BB8919B8-5C21-F44A-AE79-3E3269EAB1C1}" type="presOf" srcId="{596D9DEB-5F2C-6A48-833B-317626CB44FD}" destId="{64084FBE-079D-AE47-A636-595C1EC5943C}" srcOrd="0" destOrd="1" presId="urn:microsoft.com/office/officeart/2005/8/layout/list1"/>
    <dgm:cxn modelId="{1A69A1B9-A6CD-9C46-9527-C8EB929392CD}" srcId="{9750DEC3-12ED-5149-865E-3D45E5BB0205}" destId="{D206F723-DC80-E94D-93CF-2FE7BA897897}" srcOrd="2" destOrd="0" parTransId="{D5D334E9-01CB-584D-B2FD-4503A328E64A}" sibTransId="{A8DC0D63-4A00-CE47-8AF7-AF373CE328A2}"/>
    <dgm:cxn modelId="{3C8C1BBA-0038-6A4E-89F2-6E0B547179A4}" type="presOf" srcId="{0FB08D3B-0329-A54F-BEE4-54C03511F743}" destId="{98E71CAA-B429-8249-952A-929BF760364C}" srcOrd="0" destOrd="0" presId="urn:microsoft.com/office/officeart/2005/8/layout/list1"/>
    <dgm:cxn modelId="{C255E8D3-26E4-0645-B098-4739CF0998F5}" srcId="{0FB08D3B-0329-A54F-BEE4-54C03511F743}" destId="{82A95B11-6144-E54B-9DB4-547B8ED3B49D}" srcOrd="0" destOrd="0" parTransId="{084AA7E9-58B4-DB4E-AF87-4E5BD5944A55}" sibTransId="{BF5F722F-C7F7-FA41-A2D5-36C2A370776D}"/>
    <dgm:cxn modelId="{9DAC5ED8-9993-0A45-AB3E-61C09F449C08}" type="presOf" srcId="{0FB08D3B-0329-A54F-BEE4-54C03511F743}" destId="{B695B633-C125-9E4C-800D-A79CEB3F2FBF}" srcOrd="1" destOrd="0" presId="urn:microsoft.com/office/officeart/2005/8/layout/list1"/>
    <dgm:cxn modelId="{B808B4E9-76B6-F24F-9478-55386024327C}" srcId="{19AE54D8-78C1-684F-904F-D1459D52763C}" destId="{A2D513DB-1A98-CA4C-BAB6-EA34F4650DE9}" srcOrd="2" destOrd="0" parTransId="{41EC0630-F2C5-4E40-A03E-1981AA5FBCD7}" sibTransId="{1F2E9ACF-CE46-0C4D-9FBF-9747F7FA9487}"/>
    <dgm:cxn modelId="{D6D8FEE8-E62C-BF42-89D0-0FA670434CAF}" type="presParOf" srcId="{E2E6D2C4-5DA2-CB49-A82A-005FB474CC67}" destId="{58A8F3D7-ED72-3647-B6C3-A1514B17F353}" srcOrd="0" destOrd="0" presId="urn:microsoft.com/office/officeart/2005/8/layout/list1"/>
    <dgm:cxn modelId="{DC9A8BE3-6254-4D4A-B632-B9ED6865456F}" type="presParOf" srcId="{58A8F3D7-ED72-3647-B6C3-A1514B17F353}" destId="{BF5D95FF-63DC-D740-B0E1-1EF8ED736248}" srcOrd="0" destOrd="0" presId="urn:microsoft.com/office/officeart/2005/8/layout/list1"/>
    <dgm:cxn modelId="{3ED7020C-866B-A348-B86A-1672E8AB3D9C}" type="presParOf" srcId="{58A8F3D7-ED72-3647-B6C3-A1514B17F353}" destId="{B32747E8-EFA6-0441-A79C-A50A882DADF2}" srcOrd="1" destOrd="0" presId="urn:microsoft.com/office/officeart/2005/8/layout/list1"/>
    <dgm:cxn modelId="{37C277DC-C511-2F45-84B9-E707B440F8D4}" type="presParOf" srcId="{E2E6D2C4-5DA2-CB49-A82A-005FB474CC67}" destId="{1A5F5AF4-6618-D94E-81A2-97ED0D6F995A}" srcOrd="1" destOrd="0" presId="urn:microsoft.com/office/officeart/2005/8/layout/list1"/>
    <dgm:cxn modelId="{2652B109-F040-CE44-AD58-AD2A60AF4AF8}" type="presParOf" srcId="{E2E6D2C4-5DA2-CB49-A82A-005FB474CC67}" destId="{64084FBE-079D-AE47-A636-595C1EC5943C}" srcOrd="2" destOrd="0" presId="urn:microsoft.com/office/officeart/2005/8/layout/list1"/>
    <dgm:cxn modelId="{BF4A0D0F-B238-7B4E-B137-B94DDA0BAF8D}" type="presParOf" srcId="{E2E6D2C4-5DA2-CB49-A82A-005FB474CC67}" destId="{89EF50D4-89C0-FC4B-BFC4-4E8AEB8AC6FE}" srcOrd="3" destOrd="0" presId="urn:microsoft.com/office/officeart/2005/8/layout/list1"/>
    <dgm:cxn modelId="{0EFF3637-F778-DD47-A9BE-E51A8856F97F}" type="presParOf" srcId="{E2E6D2C4-5DA2-CB49-A82A-005FB474CC67}" destId="{CDB2CC6E-80BC-E748-A441-911F21268068}" srcOrd="4" destOrd="0" presId="urn:microsoft.com/office/officeart/2005/8/layout/list1"/>
    <dgm:cxn modelId="{60BBDCE3-B8F0-6741-A453-3386708699FC}" type="presParOf" srcId="{CDB2CC6E-80BC-E748-A441-911F21268068}" destId="{98E71CAA-B429-8249-952A-929BF760364C}" srcOrd="0" destOrd="0" presId="urn:microsoft.com/office/officeart/2005/8/layout/list1"/>
    <dgm:cxn modelId="{F4AA6115-7DDF-EC40-8F8E-C0C687BD44A9}" type="presParOf" srcId="{CDB2CC6E-80BC-E748-A441-911F21268068}" destId="{B695B633-C125-9E4C-800D-A79CEB3F2FBF}" srcOrd="1" destOrd="0" presId="urn:microsoft.com/office/officeart/2005/8/layout/list1"/>
    <dgm:cxn modelId="{7C1EA9C0-2789-7647-84E2-20EFD4F37EC0}" type="presParOf" srcId="{E2E6D2C4-5DA2-CB49-A82A-005FB474CC67}" destId="{1E611F5C-E63B-C942-8B93-330CF3789D72}" srcOrd="5" destOrd="0" presId="urn:microsoft.com/office/officeart/2005/8/layout/list1"/>
    <dgm:cxn modelId="{B5BED4E4-C029-7243-9BCC-89F4152141DD}" type="presParOf" srcId="{E2E6D2C4-5DA2-CB49-A82A-005FB474CC67}" destId="{B22AEA9C-7E7A-8C4E-9ADE-52182125FE99}" srcOrd="6" destOrd="0" presId="urn:microsoft.com/office/officeart/2005/8/layout/list1"/>
    <dgm:cxn modelId="{65E2D695-FD82-1247-95A4-D139B9FCAA2B}" type="presParOf" srcId="{E2E6D2C4-5DA2-CB49-A82A-005FB474CC67}" destId="{E7E24F79-2574-0546-A1D4-82527F2F2CAB}" srcOrd="7" destOrd="0" presId="urn:microsoft.com/office/officeart/2005/8/layout/list1"/>
    <dgm:cxn modelId="{AD720F88-E20E-164E-9B0B-5CBF7A9BA928}" type="presParOf" srcId="{E2E6D2C4-5DA2-CB49-A82A-005FB474CC67}" destId="{F1F4D2BD-9346-E24A-83B6-D87B06AD0E44}" srcOrd="8" destOrd="0" presId="urn:microsoft.com/office/officeart/2005/8/layout/list1"/>
    <dgm:cxn modelId="{E4172460-D183-FC4A-8FDD-FB18415D4744}" type="presParOf" srcId="{F1F4D2BD-9346-E24A-83B6-D87B06AD0E44}" destId="{8FDE4A15-FACF-0844-8C5A-CABEFDD6E718}" srcOrd="0" destOrd="0" presId="urn:microsoft.com/office/officeart/2005/8/layout/list1"/>
    <dgm:cxn modelId="{2A7517A2-2E80-1440-8E80-8E1DA6CF5F73}" type="presParOf" srcId="{F1F4D2BD-9346-E24A-83B6-D87B06AD0E44}" destId="{C8CE059D-2D1B-D04F-A2D1-B616D07FDC83}" srcOrd="1" destOrd="0" presId="urn:microsoft.com/office/officeart/2005/8/layout/list1"/>
    <dgm:cxn modelId="{20E90C8D-E636-D044-8943-F1BE4B708385}" type="presParOf" srcId="{E2E6D2C4-5DA2-CB49-A82A-005FB474CC67}" destId="{7DFD31B9-993F-B441-97FB-DECC869B9811}" srcOrd="9" destOrd="0" presId="urn:microsoft.com/office/officeart/2005/8/layout/list1"/>
    <dgm:cxn modelId="{D79B2573-206C-8F4C-B873-DFB9657D7FE9}" type="presParOf" srcId="{E2E6D2C4-5DA2-CB49-A82A-005FB474CC67}" destId="{6D10F7D0-4B07-D949-AF57-D456FB1E976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dgm:pt modelId="{958333B5-A279-F240-B475-48BA4F529492}">
      <dgm:prSet phldrT="[Text]"/>
      <dgm:spPr>
        <a:blipFill>
          <a:blip xmlns:r="http://schemas.openxmlformats.org/officeDocument/2006/relationships" r:embed="rId1"/>
          <a:stretch>
            <a:fillRect/>
          </a:stretch>
        </a:blipFill>
      </dgm:spPr>
      <dgm:t>
        <a:bodyPr/>
        <a:lstStyle/>
        <a:p>
          <a:r>
            <a:rPr lang="en-US">
              <a:noFill/>
            </a:rPr>
            <a:t> </a:t>
          </a:r>
        </a:p>
      </dgm:t>
    </dgm:p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dgm:pt modelId="{9C5E9E62-3468-A346-9796-2581BF325057}">
      <dgm:prSet phldrT="[Text]"/>
      <dgm:spPr>
        <a:blipFill>
          <a:blip xmlns:r="http://schemas.openxmlformats.org/officeDocument/2006/relationships" r:embed="rId2"/>
          <a:stretch>
            <a:fillRect/>
          </a:stretch>
        </a:blipFill>
      </dgm:spPr>
      <dgm:t>
        <a:bodyPr/>
        <a:lstStyle/>
        <a:p>
          <a:r>
            <a:rPr lang="en-US">
              <a:noFill/>
            </a:rPr>
            <a:t> </a:t>
          </a:r>
        </a:p>
      </dgm:t>
    </dgm:p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dgm:pt modelId="{B82A0031-5020-1145-AF14-0428CAA8B334}">
      <dgm:prSet phldrT="[Text]"/>
      <dgm:spPr>
        <a:blipFill>
          <a:blip xmlns:r="http://schemas.openxmlformats.org/officeDocument/2006/relationships" r:embed="rId3"/>
          <a:stretch>
            <a:fillRect/>
          </a:stretch>
        </a:blipFill>
      </dgm:spPr>
      <dgm:t>
        <a:bodyPr/>
        <a:lstStyle/>
        <a:p>
          <a:r>
            <a:rPr lang="en-US">
              <a:noFill/>
            </a:rPr>
            <a:t> </a:t>
          </a:r>
        </a:p>
      </dgm:t>
    </dgm:p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dgm:pt modelId="{39EF8130-84BB-8B40-969C-9B6B3EA55BC3}">
      <dgm:prSet phldrT="[Text]"/>
      <dgm:spPr>
        <a:blipFill>
          <a:blip xmlns:r="http://schemas.openxmlformats.org/officeDocument/2006/relationships" r:embed="rId4"/>
          <a:stretch>
            <a:fillRect/>
          </a:stretch>
        </a:blipFill>
      </dgm:spPr>
      <dgm:t>
        <a:bodyPr/>
        <a:lstStyle/>
        <a:p>
          <a:r>
            <a:rPr lang="en-US">
              <a:noFill/>
            </a:rPr>
            <a:t> </a:t>
          </a:r>
        </a:p>
      </dgm:t>
    </dgm:p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dgm:pt modelId="{6B7E624B-95DC-FF44-82D6-B0D1D9F45560}">
      <dgm:prSet phldrT="[Text]"/>
      <dgm:spPr>
        <a:blipFill>
          <a:blip xmlns:r="http://schemas.openxmlformats.org/officeDocument/2006/relationships" r:embed="rId5"/>
          <a:stretch>
            <a:fillRect/>
          </a:stretch>
        </a:blipFill>
      </dgm:spPr>
      <dgm:t>
        <a:bodyPr/>
        <a:lstStyle/>
        <a:p>
          <a:r>
            <a:rPr lang="en-US">
              <a:noFill/>
            </a:rPr>
            <a:t> </a:t>
          </a:r>
        </a:p>
      </dgm:t>
    </dgm:p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dgm:pt modelId="{F3A8B323-191E-024E-96DC-C7FAAF79874D}">
      <dgm:prSet phldrT="[Text]"/>
      <dgm:spPr>
        <a:blipFill>
          <a:blip xmlns:r="http://schemas.openxmlformats.org/officeDocument/2006/relationships" r:embed="rId6"/>
          <a:stretch>
            <a:fillRect/>
          </a:stretch>
        </a:blipFill>
      </dgm:spPr>
      <dgm:t>
        <a:bodyPr/>
        <a:lstStyle/>
        <a:p>
          <a:r>
            <a:rPr lang="en-US">
              <a:noFill/>
            </a:rPr>
            <a:t> </a:t>
          </a:r>
        </a:p>
      </dgm:t>
    </dgm:p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dgm:pt modelId="{E05F0E51-E64C-5940-919F-58A7ACF59FB2}">
      <dgm:prSet phldrT="[Text]"/>
      <dgm:spPr>
        <a:blipFill>
          <a:blip xmlns:r="http://schemas.openxmlformats.org/officeDocument/2006/relationships" r:embed="rId7"/>
          <a:stretch>
            <a:fillRect/>
          </a:stretch>
        </a:blipFill>
      </dgm:spPr>
      <dgm:t>
        <a:bodyPr/>
        <a:lstStyle/>
        <a:p>
          <a:r>
            <a:rPr lang="en-US">
              <a:noFill/>
            </a:rPr>
            <a:t> </a:t>
          </a:r>
        </a:p>
      </dgm:t>
    </dgm:p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dgm:pt modelId="{347AE1FA-0725-A241-A7D0-4938F2A34FD9}">
      <dgm:prSet phldrT="[Text]"/>
      <dgm:spPr>
        <a:blipFill>
          <a:blip xmlns:r="http://schemas.openxmlformats.org/officeDocument/2006/relationships" r:embed="rId8"/>
          <a:stretch>
            <a:fillRect/>
          </a:stretch>
        </a:blipFill>
      </dgm:spPr>
      <dgm:t>
        <a:bodyPr/>
        <a:lstStyle/>
        <a:p>
          <a:r>
            <a:rPr lang="en-US">
              <a:noFill/>
            </a:rPr>
            <a:t> </a:t>
          </a:r>
        </a:p>
      </dgm:t>
    </dgm:p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dgm:pt modelId="{68A07594-8DDA-7F4B-BCDE-BC3B9ED93386}">
      <dgm:prSet phldrT="[Text]"/>
      <dgm:spPr>
        <a:blipFill>
          <a:blip xmlns:r="http://schemas.openxmlformats.org/officeDocument/2006/relationships" r:embed="rId9"/>
          <a:stretch>
            <a:fillRect/>
          </a:stretch>
        </a:blipFill>
      </dgm:spPr>
      <dgm:t>
        <a:bodyPr/>
        <a:lstStyle/>
        <a:p>
          <a:r>
            <a:rPr lang="en-US">
              <a:noFill/>
            </a:rPr>
            <a:t> </a:t>
          </a:r>
        </a:p>
      </dgm:t>
    </dgm:p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dgm:pt modelId="{7F429637-2994-7F4F-A0E3-0D2570528C9B}">
      <dgm:prSet phldrT="[Text]"/>
      <dgm:spPr>
        <a:blipFill>
          <a:blip xmlns:r="http://schemas.openxmlformats.org/officeDocument/2006/relationships" r:embed="rId10"/>
          <a:stretch>
            <a:fillRect/>
          </a:stretch>
        </a:blipFill>
      </dgm:spPr>
      <dgm:t>
        <a:bodyPr/>
        <a:lstStyle/>
        <a:p>
          <a:r>
            <a:rPr lang="en-US">
              <a:noFill/>
            </a:rPr>
            <a:t> </a:t>
          </a:r>
        </a:p>
      </dgm:t>
    </dgm:p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dgm:pt modelId="{9648BBE1-634C-B645-9A5B-18FD8359E7F3}">
      <dgm:prSet phldrT="[Text]"/>
      <dgm:spPr>
        <a:blipFill>
          <a:blip xmlns:r="http://schemas.openxmlformats.org/officeDocument/2006/relationships" r:embed="rId11"/>
          <a:stretch>
            <a:fillRect/>
          </a:stretch>
        </a:blipFill>
      </dgm:spPr>
      <dgm:t>
        <a:bodyPr/>
        <a:lstStyle/>
        <a:p>
          <a:r>
            <a:rPr lang="en-US">
              <a:noFill/>
            </a:rPr>
            <a:t> </a:t>
          </a:r>
        </a:p>
      </dgm:t>
    </dgm:p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dgm:pt modelId="{AF100650-7F9F-B444-8B0F-5BBF54F65764}">
      <dgm:prSet phldrT="[Text]"/>
      <dgm:spPr>
        <a:blipFill>
          <a:blip xmlns:r="http://schemas.openxmlformats.org/officeDocument/2006/relationships" r:embed="rId12"/>
          <a:stretch>
            <a:fillRect/>
          </a:stretch>
        </a:blipFill>
      </dgm:spPr>
      <dgm:t>
        <a:bodyPr/>
        <a:lstStyle/>
        <a:p>
          <a:r>
            <a:rPr lang="en-US">
              <a:noFill/>
            </a:rPr>
            <a:t> </a:t>
          </a:r>
        </a:p>
      </dgm:t>
    </dgm:p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dgm:pt modelId="{72B25568-DDC1-FA48-87E8-B6555854649D}">
      <dgm:prSet phldrT="[Text]"/>
      <dgm:spPr>
        <a:blipFill>
          <a:blip xmlns:r="http://schemas.openxmlformats.org/officeDocument/2006/relationships" r:embed="rId13"/>
          <a:stretch>
            <a:fillRect/>
          </a:stretch>
        </a:blipFill>
      </dgm:spPr>
      <dgm:t>
        <a:bodyPr/>
        <a:lstStyle/>
        <a:p>
          <a:r>
            <a:rPr lang="en-US">
              <a:noFill/>
            </a:rPr>
            <a:t> </a:t>
          </a:r>
        </a:p>
      </dgm:t>
    </dgm:p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dgm:pt modelId="{D74DBF0F-4CB9-9947-A4AA-47BCCD14A718}">
      <dgm:prSet phldrT="[Text]"/>
      <dgm:spPr>
        <a:blipFill>
          <a:blip xmlns:r="http://schemas.openxmlformats.org/officeDocument/2006/relationships" r:embed="rId14"/>
          <a:stretch>
            <a:fillRect/>
          </a:stretch>
        </a:blipFill>
      </dgm:spPr>
      <dgm:t>
        <a:bodyPr/>
        <a:lstStyle/>
        <a:p>
          <a:r>
            <a:rPr lang="en-US">
              <a:noFill/>
            </a:rPr>
            <a:t> </a:t>
          </a:r>
        </a:p>
      </dgm:t>
    </dgm:p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dgm:pt modelId="{181C929E-0FC8-BC41-94C6-2E44E6FF718B}">
      <dgm:prSet phldrT="[Text]"/>
      <dgm:spPr>
        <a:blipFill>
          <a:blip xmlns:r="http://schemas.openxmlformats.org/officeDocument/2006/relationships" r:embed="rId15"/>
          <a:stretch>
            <a:fillRect/>
          </a:stretch>
        </a:blipFill>
      </dgm:spPr>
      <dgm:t>
        <a:bodyPr/>
        <a:lstStyle/>
        <a:p>
          <a:r>
            <a:rPr lang="en-US">
              <a:noFill/>
            </a:rPr>
            <a:t> </a:t>
          </a:r>
        </a:p>
      </dgm:t>
    </dgm:p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dgm:pt modelId="{604861B8-72BA-D248-B742-E5E3E91FD330}">
      <dgm:prSet phldrT="[Text]"/>
      <dgm:spPr>
        <a:blipFill>
          <a:blip xmlns:r="http://schemas.openxmlformats.org/officeDocument/2006/relationships" r:embed="rId16"/>
          <a:stretch>
            <a:fillRect/>
          </a:stretch>
        </a:blipFill>
      </dgm:spPr>
      <dgm:t>
        <a:bodyPr/>
        <a:lstStyle/>
        <a:p>
          <a:r>
            <a:rPr lang="en-US">
              <a:noFill/>
            </a:rPr>
            <a:t> </a:t>
          </a:r>
        </a:p>
      </dgm:t>
    </dgm:p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CB18243-56DF-43BC-948C-521B773A1917}">
      <dgm:prSet/>
      <dgm:spPr/>
      <dgm:t>
        <a:bodyPr/>
        <a:lstStyle/>
        <a:p>
          <a:r>
            <a:rPr lang="en-US" dirty="0"/>
            <a:t>Data</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dirty="0"/>
            <a:t>Input</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F754701B-BC14-AD49-B777-FD8A6EEB9C6F}">
      <dgm:prSet/>
      <dgm:spPr/>
      <dgm:t>
        <a:bodyPr/>
        <a:lstStyle/>
        <a:p>
          <a:r>
            <a:rPr lang="en-US" dirty="0"/>
            <a:t>April </a:t>
          </a:r>
          <a:r>
            <a:rPr lang="en-US"/>
            <a:t>- September </a:t>
          </a:r>
          <a:r>
            <a:rPr lang="en-US" dirty="0"/>
            <a:t>2014</a:t>
          </a:r>
        </a:p>
      </dgm:t>
    </dgm:pt>
    <dgm:pt modelId="{F77C02A0-9B53-314A-8439-D6E555C7C168}" type="parTrans" cxnId="{3A857F70-C0F5-0E47-B792-2928FB059DD7}">
      <dgm:prSet/>
      <dgm:spPr/>
      <dgm:t>
        <a:bodyPr/>
        <a:lstStyle/>
        <a:p>
          <a:endParaRPr lang="en-US"/>
        </a:p>
      </dgm:t>
    </dgm:pt>
    <dgm:pt modelId="{8A94E21B-8096-E347-B07F-04D253C95A75}" type="sibTrans" cxnId="{3A857F70-C0F5-0E47-B792-2928FB059DD7}">
      <dgm:prSet/>
      <dgm:spPr/>
      <dgm:t>
        <a:bodyPr/>
        <a:lstStyle/>
        <a:p>
          <a:endParaRPr lang="en-US"/>
        </a:p>
      </dgm:t>
    </dgm:pt>
    <dgm:pt modelId="{DFA56FE5-0609-174E-863D-0B4D624CB939}">
      <dgm:prSet/>
      <dgm:spPr/>
      <dgm:t>
        <a:bodyPr/>
        <a:lstStyle/>
        <a:p>
          <a:pPr>
            <a:buNone/>
          </a:pPr>
          <a:r>
            <a:rPr lang="en-US" dirty="0">
              <a:hlinkClick xmlns:r="http://schemas.openxmlformats.org/officeDocument/2006/relationships" r:id="rId1"/>
            </a:rPr>
            <a:t>https://github.com/fivethirtyeight/uber-tlc-foil-response</a:t>
          </a:r>
          <a:endParaRPr lang="en-US" dirty="0"/>
        </a:p>
      </dgm:t>
    </dgm:pt>
    <dgm:pt modelId="{5FD14BB2-4F64-6440-8BE0-3C9DD6C4E1E4}" type="parTrans" cxnId="{B1CA0276-BE14-D442-ABCF-54289EF3533F}">
      <dgm:prSet/>
      <dgm:spPr/>
      <dgm:t>
        <a:bodyPr/>
        <a:lstStyle/>
        <a:p>
          <a:endParaRPr lang="en-US"/>
        </a:p>
      </dgm:t>
    </dgm:pt>
    <dgm:pt modelId="{95229B8C-BB47-AC44-8C8F-3AA3429A4FFB}" type="sibTrans" cxnId="{B1CA0276-BE14-D442-ABCF-54289EF3533F}">
      <dgm:prSet/>
      <dgm:spPr/>
      <dgm:t>
        <a:bodyPr/>
        <a:lstStyle/>
        <a:p>
          <a:endParaRPr lang="en-US"/>
        </a:p>
      </dgm:t>
    </dgm:pt>
    <dgm:pt modelId="{03284F88-83A8-6341-B6F0-02AD164944BB}">
      <dgm:prSet/>
      <dgm:spPr/>
      <dgm:t>
        <a:bodyPr/>
        <a:lstStyle/>
        <a:p>
          <a:r>
            <a:rPr lang="en-US" dirty="0"/>
            <a:t>Number of available drivers </a:t>
          </a:r>
        </a:p>
      </dgm:t>
    </dgm:pt>
    <dgm:pt modelId="{B2E10365-77A5-C04C-9B2C-6A03B81C6B58}" type="parTrans" cxnId="{A0E4491E-5A73-A846-939D-28C834CEBF4F}">
      <dgm:prSet/>
      <dgm:spPr/>
      <dgm:t>
        <a:bodyPr/>
        <a:lstStyle/>
        <a:p>
          <a:endParaRPr lang="en-US"/>
        </a:p>
      </dgm:t>
    </dgm:pt>
    <dgm:pt modelId="{A5A9F31E-71B6-E64F-A10F-E642980F0F93}" type="sibTrans" cxnId="{A0E4491E-5A73-A846-939D-28C834CEBF4F}">
      <dgm:prSet/>
      <dgm:spPr/>
      <dgm:t>
        <a:bodyPr/>
        <a:lstStyle/>
        <a:p>
          <a:endParaRPr lang="en-US"/>
        </a:p>
      </dgm:t>
    </dgm:pt>
    <dgm:pt modelId="{EACA6F49-BF36-B64A-A4F5-251E04EAC64B}">
      <dgm:prSet/>
      <dgm:spPr/>
      <dgm:t>
        <a:bodyPr/>
        <a:lstStyle/>
        <a:p>
          <a:r>
            <a:rPr lang="en-US"/>
            <a:t>Stochastic requests throughout the day</a:t>
          </a:r>
          <a:endParaRPr lang="en-US" dirty="0"/>
        </a:p>
      </dgm:t>
    </dgm:pt>
    <dgm:pt modelId="{0A531209-6F52-B94B-8C5F-C1F6DF334C78}" type="parTrans" cxnId="{2B020466-D2E0-F14F-BA53-4C76E9D6B073}">
      <dgm:prSet/>
      <dgm:spPr/>
      <dgm:t>
        <a:bodyPr/>
        <a:lstStyle/>
        <a:p>
          <a:endParaRPr lang="en-US"/>
        </a:p>
      </dgm:t>
    </dgm:pt>
    <dgm:pt modelId="{D8D59410-D972-2243-B0C9-82850AF70ECF}" type="sibTrans" cxnId="{2B020466-D2E0-F14F-BA53-4C76E9D6B073}">
      <dgm:prSet/>
      <dgm:spPr/>
      <dgm:t>
        <a:bodyPr/>
        <a:lstStyle/>
        <a:p>
          <a:endParaRPr lang="en-US"/>
        </a:p>
      </dgm:t>
    </dgm:pt>
    <dgm:pt modelId="{F0C7924A-9416-504D-914D-6AEA1606D9D6}">
      <dgm:prSet/>
      <dgm:spPr/>
      <dgm:t>
        <a:bodyPr/>
        <a:lstStyle/>
        <a:p>
          <a:r>
            <a:rPr lang="en-US" dirty="0"/>
            <a:t>Goal</a:t>
          </a:r>
        </a:p>
      </dgm:t>
    </dgm:pt>
    <dgm:pt modelId="{6BCEFB73-6494-1045-AE84-5C7484061A78}" type="parTrans" cxnId="{531AA650-6682-4A41-AE72-C27CEB504AE3}">
      <dgm:prSet/>
      <dgm:spPr/>
      <dgm:t>
        <a:bodyPr/>
        <a:lstStyle/>
        <a:p>
          <a:endParaRPr lang="en-US"/>
        </a:p>
      </dgm:t>
    </dgm:pt>
    <dgm:pt modelId="{F5C3D010-46F5-6E4F-B7A9-EC207540F58A}" type="sibTrans" cxnId="{531AA650-6682-4A41-AE72-C27CEB504AE3}">
      <dgm:prSet/>
      <dgm:spPr/>
      <dgm:t>
        <a:bodyPr/>
        <a:lstStyle/>
        <a:p>
          <a:endParaRPr lang="en-US"/>
        </a:p>
      </dgm:t>
    </dgm:pt>
    <dgm:pt modelId="{1F99D588-BDDD-084F-A7E0-FD743A5AF134}">
      <dgm:prSet/>
      <dgm:spPr/>
      <dgm:t>
        <a:bodyPr/>
        <a:lstStyle/>
        <a:p>
          <a:r>
            <a:rPr lang="en-US" dirty="0"/>
            <a:t>Baseline</a:t>
          </a:r>
        </a:p>
      </dgm:t>
    </dgm:pt>
    <dgm:pt modelId="{7C7F7C59-AFF6-A341-81AD-931045C4317D}" type="parTrans" cxnId="{98AA6E04-C750-6048-A86E-BD9C6AF8EB92}">
      <dgm:prSet/>
      <dgm:spPr/>
      <dgm:t>
        <a:bodyPr/>
        <a:lstStyle/>
        <a:p>
          <a:endParaRPr lang="en-US"/>
        </a:p>
      </dgm:t>
    </dgm:pt>
    <dgm:pt modelId="{8B09A8B1-C63B-284F-8B92-10E81734A72D}" type="sibTrans" cxnId="{98AA6E04-C750-6048-A86E-BD9C6AF8EB92}">
      <dgm:prSet/>
      <dgm:spPr/>
      <dgm:t>
        <a:bodyPr/>
        <a:lstStyle/>
        <a:p>
          <a:endParaRPr lang="en-US"/>
        </a:p>
      </dgm:t>
    </dgm:pt>
    <dgm:pt modelId="{47CA1E41-E6CB-C94A-87CB-279C187B2862}">
      <dgm:prSet/>
      <dgm:spPr/>
      <dgm:t>
        <a:bodyPr/>
        <a:lstStyle/>
        <a:p>
          <a:r>
            <a:rPr lang="en-US" dirty="0"/>
            <a:t>Minimize route for each driver</a:t>
          </a:r>
        </a:p>
      </dgm:t>
    </dgm:pt>
    <dgm:pt modelId="{28FC5273-3FCE-A04F-883C-0CECC27352E5}" type="parTrans" cxnId="{32F4BD17-A9C0-D54C-A47C-3ABF521B244E}">
      <dgm:prSet/>
      <dgm:spPr/>
      <dgm:t>
        <a:bodyPr/>
        <a:lstStyle/>
        <a:p>
          <a:endParaRPr lang="en-US"/>
        </a:p>
      </dgm:t>
    </dgm:pt>
    <dgm:pt modelId="{D41B7D90-511A-614B-991C-E99F1E90DA6A}" type="sibTrans" cxnId="{32F4BD17-A9C0-D54C-A47C-3ABF521B244E}">
      <dgm:prSet/>
      <dgm:spPr/>
      <dgm:t>
        <a:bodyPr/>
        <a:lstStyle/>
        <a:p>
          <a:endParaRPr lang="en-US"/>
        </a:p>
      </dgm:t>
    </dgm:pt>
    <dgm:pt modelId="{76321740-9B01-ED49-8ACC-851B2E302FD8}">
      <dgm:prSet/>
      <dgm:spPr/>
      <dgm:t>
        <a:bodyPr/>
        <a:lstStyle/>
        <a:p>
          <a:r>
            <a:rPr lang="en-US" dirty="0"/>
            <a:t>Maximize amount of requests answered</a:t>
          </a:r>
        </a:p>
      </dgm:t>
    </dgm:pt>
    <dgm:pt modelId="{B5B64C94-1F9A-3841-A729-EFC75F1F0912}" type="parTrans" cxnId="{24EEC112-0930-2E4B-958B-18AE90E79B1E}">
      <dgm:prSet/>
      <dgm:spPr/>
      <dgm:t>
        <a:bodyPr/>
        <a:lstStyle/>
        <a:p>
          <a:endParaRPr lang="en-US"/>
        </a:p>
      </dgm:t>
    </dgm:pt>
    <dgm:pt modelId="{641B47E3-F0C0-0B45-9739-189749CE1FD4}" type="sibTrans" cxnId="{24EEC112-0930-2E4B-958B-18AE90E79B1E}">
      <dgm:prSet/>
      <dgm:spPr/>
      <dgm:t>
        <a:bodyPr/>
        <a:lstStyle/>
        <a:p>
          <a:endParaRPr lang="en-US"/>
        </a:p>
      </dgm:t>
    </dgm:pt>
    <dgm:pt modelId="{5644A138-8563-DE46-A221-ECF42EE2F499}">
      <dgm:prSet/>
      <dgm:spPr/>
      <dgm:t>
        <a:bodyPr/>
        <a:lstStyle/>
        <a:p>
          <a:r>
            <a:rPr lang="en-US"/>
            <a:t>Deterministic optimal solution</a:t>
          </a:r>
          <a:endParaRPr lang="en-US" dirty="0"/>
        </a:p>
      </dgm:t>
    </dgm:pt>
    <dgm:pt modelId="{6BCB3BA9-62ED-1044-9FCF-E33C004E9E60}" type="parTrans" cxnId="{A4EE91DF-C599-6248-854D-D92A8111B92E}">
      <dgm:prSet/>
      <dgm:spPr/>
      <dgm:t>
        <a:bodyPr/>
        <a:lstStyle/>
        <a:p>
          <a:endParaRPr lang="en-US"/>
        </a:p>
      </dgm:t>
    </dgm:pt>
    <dgm:pt modelId="{FEFF8081-2ACB-3443-AAE0-D50DA4A6B92F}" type="sibTrans" cxnId="{A4EE91DF-C599-6248-854D-D92A8111B92E}">
      <dgm:prSet/>
      <dgm:spPr/>
      <dgm:t>
        <a:bodyPr/>
        <a:lstStyle/>
        <a:p>
          <a:endParaRPr lang="en-US"/>
        </a:p>
      </dgm:t>
    </dgm:pt>
    <dgm:pt modelId="{9FF55017-90CE-694A-B226-ED64A586B462}">
      <dgm:prSet/>
      <dgm:spPr/>
      <dgm:t>
        <a:bodyPr/>
        <a:lstStyle/>
        <a:p>
          <a:pPr rtl="0"/>
          <a:r>
            <a:rPr lang="en-US"/>
            <a:t>Greedy linear sum assignment based on distance matrix</a:t>
          </a:r>
          <a:endParaRPr lang="en-US" dirty="0"/>
        </a:p>
      </dgm:t>
    </dgm:pt>
    <dgm:pt modelId="{34AA1C5B-F37D-C94D-8880-735C36A69BA4}" type="parTrans" cxnId="{0CE0B2DA-AF3C-0846-86D3-C5F274605520}">
      <dgm:prSet/>
      <dgm:spPr/>
      <dgm:t>
        <a:bodyPr/>
        <a:lstStyle/>
        <a:p>
          <a:endParaRPr lang="en-US"/>
        </a:p>
      </dgm:t>
    </dgm:pt>
    <dgm:pt modelId="{061C6B0C-EDC1-5445-9D42-03966D929E00}" type="sibTrans" cxnId="{0CE0B2DA-AF3C-0846-86D3-C5F274605520}">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4"/>
      <dgm:spPr/>
    </dgm:pt>
    <dgm:pt modelId="{7A244633-DE84-494D-BEEE-375391FA0306}" type="pres">
      <dgm:prSet presAssocID="{ECB18243-56DF-43BC-948C-521B773A1917}" presName="parentText" presStyleLbl="node1" presStyleIdx="0" presStyleCnt="4">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4">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4"/>
      <dgm:spPr/>
    </dgm:pt>
    <dgm:pt modelId="{63E78213-BE73-154C-8B95-3FC8ED660C72}" type="pres">
      <dgm:prSet presAssocID="{94187DC9-5454-4DBE-A50D-B7E9D6C29802}" presName="parentText" presStyleLbl="node1" presStyleIdx="1" presStyleCnt="4">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4">
        <dgm:presLayoutVars>
          <dgm:bulletEnabled val="1"/>
        </dgm:presLayoutVars>
      </dgm:prSet>
      <dgm:spPr/>
    </dgm:pt>
    <dgm:pt modelId="{F5BE7BF1-8285-8446-80B1-18C74B93A064}" type="pres">
      <dgm:prSet presAssocID="{9DAE6CBC-C868-4AFC-9171-EAA8E4E55048}" presName="spaceBetweenRectangles" presStyleCnt="0"/>
      <dgm:spPr/>
    </dgm:pt>
    <dgm:pt modelId="{4E2234B4-38FA-4C44-AA22-5BFB6D09E05B}" type="pres">
      <dgm:prSet presAssocID="{F0C7924A-9416-504D-914D-6AEA1606D9D6}" presName="parentLin" presStyleCnt="0"/>
      <dgm:spPr/>
    </dgm:pt>
    <dgm:pt modelId="{31D8825A-A04F-4D4D-A425-E3897D04D5D2}" type="pres">
      <dgm:prSet presAssocID="{F0C7924A-9416-504D-914D-6AEA1606D9D6}" presName="parentLeftMargin" presStyleLbl="node1" presStyleIdx="1" presStyleCnt="4"/>
      <dgm:spPr/>
    </dgm:pt>
    <dgm:pt modelId="{4C792748-8593-C84F-A93C-7031E541CB02}" type="pres">
      <dgm:prSet presAssocID="{F0C7924A-9416-504D-914D-6AEA1606D9D6}" presName="parentText" presStyleLbl="node1" presStyleIdx="2" presStyleCnt="4">
        <dgm:presLayoutVars>
          <dgm:chMax val="0"/>
          <dgm:bulletEnabled val="1"/>
        </dgm:presLayoutVars>
      </dgm:prSet>
      <dgm:spPr/>
    </dgm:pt>
    <dgm:pt modelId="{081D78AB-F643-804F-A239-B31F21650296}" type="pres">
      <dgm:prSet presAssocID="{F0C7924A-9416-504D-914D-6AEA1606D9D6}" presName="negativeSpace" presStyleCnt="0"/>
      <dgm:spPr/>
    </dgm:pt>
    <dgm:pt modelId="{5120D131-179F-9D4D-AD1C-0EB7BE8875E1}" type="pres">
      <dgm:prSet presAssocID="{F0C7924A-9416-504D-914D-6AEA1606D9D6}" presName="childText" presStyleLbl="conFgAcc1" presStyleIdx="2" presStyleCnt="4">
        <dgm:presLayoutVars>
          <dgm:bulletEnabled val="1"/>
        </dgm:presLayoutVars>
      </dgm:prSet>
      <dgm:spPr/>
    </dgm:pt>
    <dgm:pt modelId="{F2AD70EF-E986-F74B-881E-2DEA829B4BAE}" type="pres">
      <dgm:prSet presAssocID="{F5C3D010-46F5-6E4F-B7A9-EC207540F58A}" presName="spaceBetweenRectangles" presStyleCnt="0"/>
      <dgm:spPr/>
    </dgm:pt>
    <dgm:pt modelId="{2641380A-7384-804A-82C6-FF13664DFCD9}" type="pres">
      <dgm:prSet presAssocID="{1F99D588-BDDD-084F-A7E0-FD743A5AF134}" presName="parentLin" presStyleCnt="0"/>
      <dgm:spPr/>
    </dgm:pt>
    <dgm:pt modelId="{E949D550-A31A-ED49-A2FE-B3FFE04E1F4A}" type="pres">
      <dgm:prSet presAssocID="{1F99D588-BDDD-084F-A7E0-FD743A5AF134}" presName="parentLeftMargin" presStyleLbl="node1" presStyleIdx="2" presStyleCnt="4"/>
      <dgm:spPr/>
    </dgm:pt>
    <dgm:pt modelId="{514BBFB0-C2F0-9746-B8BF-A650F5D897BE}" type="pres">
      <dgm:prSet presAssocID="{1F99D588-BDDD-084F-A7E0-FD743A5AF134}" presName="parentText" presStyleLbl="node1" presStyleIdx="3" presStyleCnt="4">
        <dgm:presLayoutVars>
          <dgm:chMax val="0"/>
          <dgm:bulletEnabled val="1"/>
        </dgm:presLayoutVars>
      </dgm:prSet>
      <dgm:spPr/>
    </dgm:pt>
    <dgm:pt modelId="{44C933BC-18F8-474E-B2A2-34F51B8D92C2}" type="pres">
      <dgm:prSet presAssocID="{1F99D588-BDDD-084F-A7E0-FD743A5AF134}" presName="negativeSpace" presStyleCnt="0"/>
      <dgm:spPr/>
    </dgm:pt>
    <dgm:pt modelId="{5453DF1A-53EC-1F43-8329-EFDF50AA0F82}" type="pres">
      <dgm:prSet presAssocID="{1F99D588-BDDD-084F-A7E0-FD743A5AF134}" presName="childText" presStyleLbl="conFgAcc1" presStyleIdx="3" presStyleCnt="4">
        <dgm:presLayoutVars>
          <dgm:bulletEnabled val="1"/>
        </dgm:presLayoutVars>
      </dgm:prSet>
      <dgm:spPr/>
    </dgm:pt>
  </dgm:ptLst>
  <dgm:cxnLst>
    <dgm:cxn modelId="{98AA6E04-C750-6048-A86E-BD9C6AF8EB92}" srcId="{70BABF7B-9A05-4D8B-962D-C79DF5AFA5F2}" destId="{1F99D588-BDDD-084F-A7E0-FD743A5AF134}" srcOrd="3" destOrd="0" parTransId="{7C7F7C59-AFF6-A341-81AD-931045C4317D}" sibTransId="{8B09A8B1-C63B-284F-8B92-10E81734A72D}"/>
    <dgm:cxn modelId="{88477D09-A5A3-BB41-B962-4381BB71DCBB}" type="presOf" srcId="{76321740-9B01-ED49-8ACC-851B2E302FD8}" destId="{5120D131-179F-9D4D-AD1C-0EB7BE8875E1}" srcOrd="0" destOrd="1" presId="urn:microsoft.com/office/officeart/2005/8/layout/list1"/>
    <dgm:cxn modelId="{2B7DDC0B-AAB0-2F40-915F-21A32F611EEA}" type="presOf" srcId="{EACA6F49-BF36-B64A-A4F5-251E04EAC64B}" destId="{BED1E481-973E-F440-8CF0-1622B4EA4046}" srcOrd="0" destOrd="1" presId="urn:microsoft.com/office/officeart/2005/8/layout/list1"/>
    <dgm:cxn modelId="{EEEF010C-C271-9F41-807A-7587B27DCEA4}" type="presOf" srcId="{70BABF7B-9A05-4D8B-962D-C79DF5AFA5F2}" destId="{02A94410-024C-BF40-A891-E4DA593F37EF}" srcOrd="0" destOrd="0" presId="urn:microsoft.com/office/officeart/2005/8/layout/list1"/>
    <dgm:cxn modelId="{2444EB0D-277F-AF4C-90FB-9894F28E2B5A}" type="presOf" srcId="{9FF55017-90CE-694A-B226-ED64A586B462}" destId="{5453DF1A-53EC-1F43-8329-EFDF50AA0F82}" srcOrd="0" destOrd="1" presId="urn:microsoft.com/office/officeart/2005/8/layout/list1"/>
    <dgm:cxn modelId="{24EEC112-0930-2E4B-958B-18AE90E79B1E}" srcId="{F0C7924A-9416-504D-914D-6AEA1606D9D6}" destId="{76321740-9B01-ED49-8ACC-851B2E302FD8}" srcOrd="1" destOrd="0" parTransId="{B5B64C94-1F9A-3841-A729-EFC75F1F0912}" sibTransId="{641B47E3-F0C0-0B45-9739-189749CE1FD4}"/>
    <dgm:cxn modelId="{6DF2B014-8F3C-8F4C-9CC5-410A8693563D}" type="presOf" srcId="{F0C7924A-9416-504D-914D-6AEA1606D9D6}" destId="{4C792748-8593-C84F-A93C-7031E541CB02}" srcOrd="1" destOrd="0" presId="urn:microsoft.com/office/officeart/2005/8/layout/list1"/>
    <dgm:cxn modelId="{32F4BD17-A9C0-D54C-A47C-3ABF521B244E}" srcId="{F0C7924A-9416-504D-914D-6AEA1606D9D6}" destId="{47CA1E41-E6CB-C94A-87CB-279C187B2862}" srcOrd="0" destOrd="0" parTransId="{28FC5273-3FCE-A04F-883C-0CECC27352E5}" sibTransId="{D41B7D90-511A-614B-991C-E99F1E90DA6A}"/>
    <dgm:cxn modelId="{A0E4491E-5A73-A846-939D-28C834CEBF4F}" srcId="{94187DC9-5454-4DBE-A50D-B7E9D6C29802}" destId="{03284F88-83A8-6341-B6F0-02AD164944BB}" srcOrd="0" destOrd="0" parTransId="{B2E10365-77A5-C04C-9B2C-6A03B81C6B58}" sibTransId="{A5A9F31E-71B6-E64F-A10F-E642980F0F93}"/>
    <dgm:cxn modelId="{38776320-868B-7B4B-B65A-17380973E7DA}" type="presOf" srcId="{ECB18243-56DF-43BC-948C-521B773A1917}" destId="{7A244633-DE84-494D-BEEE-375391FA0306}" srcOrd="1" destOrd="0" presId="urn:microsoft.com/office/officeart/2005/8/layout/list1"/>
    <dgm:cxn modelId="{7FA96226-ED31-5949-9085-001C1437AD89}" type="presOf" srcId="{F754701B-BC14-AD49-B777-FD8A6EEB9C6F}" destId="{403D18A9-22DF-ED46-8696-53949AEC7513}" srcOrd="0" destOrd="0" presId="urn:microsoft.com/office/officeart/2005/8/layout/list1"/>
    <dgm:cxn modelId="{1C94B839-D1C3-6A4F-8C7E-222B45E062AC}" type="presOf" srcId="{1F99D588-BDDD-084F-A7E0-FD743A5AF134}" destId="{514BBFB0-C2F0-9746-B8BF-A650F5D897BE}" srcOrd="1" destOrd="0" presId="urn:microsoft.com/office/officeart/2005/8/layout/list1"/>
    <dgm:cxn modelId="{C5719342-FAB9-1D4A-8F7D-AF87A8624306}" type="presOf" srcId="{47CA1E41-E6CB-C94A-87CB-279C187B2862}" destId="{5120D131-179F-9D4D-AD1C-0EB7BE8875E1}" srcOrd="0" destOrd="0" presId="urn:microsoft.com/office/officeart/2005/8/layout/list1"/>
    <dgm:cxn modelId="{531AA650-6682-4A41-AE72-C27CEB504AE3}" srcId="{70BABF7B-9A05-4D8B-962D-C79DF5AFA5F2}" destId="{F0C7924A-9416-504D-914D-6AEA1606D9D6}" srcOrd="2" destOrd="0" parTransId="{6BCEFB73-6494-1045-AE84-5C7484061A78}" sibTransId="{F5C3D010-46F5-6E4F-B7A9-EC207540F58A}"/>
    <dgm:cxn modelId="{2B020466-D2E0-F14F-BA53-4C76E9D6B073}" srcId="{94187DC9-5454-4DBE-A50D-B7E9D6C29802}" destId="{EACA6F49-BF36-B64A-A4F5-251E04EAC64B}" srcOrd="1" destOrd="0" parTransId="{0A531209-6F52-B94B-8C5F-C1F6DF334C78}" sibTransId="{D8D59410-D972-2243-B0C9-82850AF70ECF}"/>
    <dgm:cxn modelId="{BBD8BA6E-1850-024E-A65D-AAD2300B02F6}" type="presOf" srcId="{1F99D588-BDDD-084F-A7E0-FD743A5AF134}" destId="{E949D550-A31A-ED49-A2FE-B3FFE04E1F4A}" srcOrd="0" destOrd="0" presId="urn:microsoft.com/office/officeart/2005/8/layout/list1"/>
    <dgm:cxn modelId="{3A857F70-C0F5-0E47-B792-2928FB059DD7}" srcId="{ECB18243-56DF-43BC-948C-521B773A1917}" destId="{F754701B-BC14-AD49-B777-FD8A6EEB9C6F}" srcOrd="0" destOrd="0" parTransId="{F77C02A0-9B53-314A-8439-D6E555C7C168}" sibTransId="{8A94E21B-8096-E347-B07F-04D253C95A75}"/>
    <dgm:cxn modelId="{4F98FC73-9B13-4046-B528-4F79625934EC}" type="presOf" srcId="{F0C7924A-9416-504D-914D-6AEA1606D9D6}" destId="{31D8825A-A04F-4D4D-A425-E3897D04D5D2}" srcOrd="0" destOrd="0" presId="urn:microsoft.com/office/officeart/2005/8/layout/list1"/>
    <dgm:cxn modelId="{B1CA0276-BE14-D442-ABCF-54289EF3533F}" srcId="{ECB18243-56DF-43BC-948C-521B773A1917}" destId="{DFA56FE5-0609-174E-863D-0B4D624CB939}" srcOrd="1" destOrd="0" parTransId="{5FD14BB2-4F64-6440-8BE0-3C9DD6C4E1E4}" sibTransId="{95229B8C-BB47-AC44-8C8F-3AA3429A4FFB}"/>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8152ADB4-42C6-0541-96EA-2E9E0B42A746}" type="presOf" srcId="{03284F88-83A8-6341-B6F0-02AD164944BB}" destId="{BED1E481-973E-F440-8CF0-1622B4EA4046}" srcOrd="0" destOrd="0" presId="urn:microsoft.com/office/officeart/2005/8/layout/list1"/>
    <dgm:cxn modelId="{2F0E55BD-5864-C64D-9E36-AF6BED404677}" type="presOf" srcId="{5644A138-8563-DE46-A221-ECF42EE2F499}" destId="{5453DF1A-53EC-1F43-8329-EFDF50AA0F82}"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0CE0B2DA-AF3C-0846-86D3-C5F274605520}" srcId="{1F99D588-BDDD-084F-A7E0-FD743A5AF134}" destId="{9FF55017-90CE-694A-B226-ED64A586B462}" srcOrd="1" destOrd="0" parTransId="{34AA1C5B-F37D-C94D-8880-735C36A69BA4}" sibTransId="{061C6B0C-EDC1-5445-9D42-03966D929E00}"/>
    <dgm:cxn modelId="{D5EB3FDF-670C-9944-992A-29DB28514974}" type="presOf" srcId="{ECB18243-56DF-43BC-948C-521B773A1917}" destId="{4FB43CAC-756D-2741-B03B-3F74FA074673}" srcOrd="0" destOrd="0" presId="urn:microsoft.com/office/officeart/2005/8/layout/list1"/>
    <dgm:cxn modelId="{A4EE91DF-C599-6248-854D-D92A8111B92E}" srcId="{1F99D588-BDDD-084F-A7E0-FD743A5AF134}" destId="{5644A138-8563-DE46-A221-ECF42EE2F499}" srcOrd="0" destOrd="0" parTransId="{6BCB3BA9-62ED-1044-9FCF-E33C004E9E60}" sibTransId="{FEFF8081-2ACB-3443-AAE0-D50DA4A6B92F}"/>
    <dgm:cxn modelId="{18CF94E3-E2CC-7347-89B8-5C4A29E53DCA}" type="presOf" srcId="{DFA56FE5-0609-174E-863D-0B4D624CB939}" destId="{403D18A9-22DF-ED46-8696-53949AEC7513}" srcOrd="0" destOrd="1"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356A7E46-ED63-5443-B7D6-DBACB41B3338}" type="presParOf" srcId="{02A94410-024C-BF40-A891-E4DA593F37EF}" destId="{F5BE7BF1-8285-8446-80B1-18C74B93A064}" srcOrd="7" destOrd="0" presId="urn:microsoft.com/office/officeart/2005/8/layout/list1"/>
    <dgm:cxn modelId="{9BD7A61E-2780-3445-854D-8E82DF131245}" type="presParOf" srcId="{02A94410-024C-BF40-A891-E4DA593F37EF}" destId="{4E2234B4-38FA-4C44-AA22-5BFB6D09E05B}" srcOrd="8" destOrd="0" presId="urn:microsoft.com/office/officeart/2005/8/layout/list1"/>
    <dgm:cxn modelId="{1D0A9CD2-8364-A84C-A3C7-B2BA4E2B1A8A}" type="presParOf" srcId="{4E2234B4-38FA-4C44-AA22-5BFB6D09E05B}" destId="{31D8825A-A04F-4D4D-A425-E3897D04D5D2}" srcOrd="0" destOrd="0" presId="urn:microsoft.com/office/officeart/2005/8/layout/list1"/>
    <dgm:cxn modelId="{74A43935-DA2A-BD4E-8417-A4D6DE5ABBA9}" type="presParOf" srcId="{4E2234B4-38FA-4C44-AA22-5BFB6D09E05B}" destId="{4C792748-8593-C84F-A93C-7031E541CB02}" srcOrd="1" destOrd="0" presId="urn:microsoft.com/office/officeart/2005/8/layout/list1"/>
    <dgm:cxn modelId="{973CF69A-4034-EE4A-A822-6331AE3A8805}" type="presParOf" srcId="{02A94410-024C-BF40-A891-E4DA593F37EF}" destId="{081D78AB-F643-804F-A239-B31F21650296}" srcOrd="9" destOrd="0" presId="urn:microsoft.com/office/officeart/2005/8/layout/list1"/>
    <dgm:cxn modelId="{8DEE5875-EE12-0047-906D-5D76C1945FC3}" type="presParOf" srcId="{02A94410-024C-BF40-A891-E4DA593F37EF}" destId="{5120D131-179F-9D4D-AD1C-0EB7BE8875E1}" srcOrd="10" destOrd="0" presId="urn:microsoft.com/office/officeart/2005/8/layout/list1"/>
    <dgm:cxn modelId="{B1959E64-9F49-C345-810C-EB66E95A0802}" type="presParOf" srcId="{02A94410-024C-BF40-A891-E4DA593F37EF}" destId="{F2AD70EF-E986-F74B-881E-2DEA829B4BAE}" srcOrd="11" destOrd="0" presId="urn:microsoft.com/office/officeart/2005/8/layout/list1"/>
    <dgm:cxn modelId="{596BC45E-736E-9B4B-9003-05DF824AEBB8}" type="presParOf" srcId="{02A94410-024C-BF40-A891-E4DA593F37EF}" destId="{2641380A-7384-804A-82C6-FF13664DFCD9}" srcOrd="12" destOrd="0" presId="urn:microsoft.com/office/officeart/2005/8/layout/list1"/>
    <dgm:cxn modelId="{2092FEBB-9259-A74D-90D3-4090BFAA2432}" type="presParOf" srcId="{2641380A-7384-804A-82C6-FF13664DFCD9}" destId="{E949D550-A31A-ED49-A2FE-B3FFE04E1F4A}" srcOrd="0" destOrd="0" presId="urn:microsoft.com/office/officeart/2005/8/layout/list1"/>
    <dgm:cxn modelId="{35FE7D2A-9A24-CE49-B4F8-395964C1F69F}" type="presParOf" srcId="{2641380A-7384-804A-82C6-FF13664DFCD9}" destId="{514BBFB0-C2F0-9746-B8BF-A650F5D897BE}" srcOrd="1" destOrd="0" presId="urn:microsoft.com/office/officeart/2005/8/layout/list1"/>
    <dgm:cxn modelId="{ED765962-F896-AE48-B4C0-7C7CF72D58F9}" type="presParOf" srcId="{02A94410-024C-BF40-A891-E4DA593F37EF}" destId="{44C933BC-18F8-474E-B2A2-34F51B8D92C2}" srcOrd="13" destOrd="0" presId="urn:microsoft.com/office/officeart/2005/8/layout/list1"/>
    <dgm:cxn modelId="{E55C11D5-7AFB-454C-A149-F8F3D28DCCA9}" type="presParOf" srcId="{02A94410-024C-BF40-A891-E4DA593F37EF}" destId="{5453DF1A-53EC-1F43-8329-EFDF50AA0F8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0F8A1F-3A81-174D-BADC-FA575F514A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F6A4F72-75F0-AF4C-B53C-C60848FCD84E}">
      <dgm:prSet phldrT="[Text]"/>
      <dgm:spPr/>
      <dgm:t>
        <a:bodyPr/>
        <a:lstStyle/>
        <a:p>
          <a:pPr rtl="0"/>
          <a:r>
            <a:rPr lang="en-US" dirty="0"/>
            <a:t>1. Data Analysis</a:t>
          </a:r>
        </a:p>
      </dgm:t>
    </dgm:pt>
    <dgm:pt modelId="{1CA384EE-AAC1-A145-8949-7AA621509CF2}" type="parTrans" cxnId="{886E306D-4F73-2E45-8FF2-B6B40E3258D3}">
      <dgm:prSet/>
      <dgm:spPr/>
      <dgm:t>
        <a:bodyPr/>
        <a:lstStyle/>
        <a:p>
          <a:endParaRPr lang="en-US"/>
        </a:p>
      </dgm:t>
    </dgm:pt>
    <dgm:pt modelId="{C5AE3BBC-9FE4-7946-9A44-9ADA100DC462}" type="sibTrans" cxnId="{886E306D-4F73-2E45-8FF2-B6B40E3258D3}">
      <dgm:prSet/>
      <dgm:spPr/>
      <dgm:t>
        <a:bodyPr/>
        <a:lstStyle/>
        <a:p>
          <a:endParaRPr lang="en-US"/>
        </a:p>
      </dgm:t>
    </dgm:pt>
    <dgm:pt modelId="{57F431CB-6F2D-4148-A01A-CB2C5672BD1A}">
      <dgm:prSet phldrT="[Text]"/>
      <dgm:spPr/>
      <dgm:t>
        <a:bodyPr/>
        <a:lstStyle/>
        <a:p>
          <a:pPr rtl="0"/>
          <a:r>
            <a:rPr lang="en-US"/>
            <a:t>Organize data</a:t>
          </a:r>
          <a:endParaRPr lang="en-US" dirty="0"/>
        </a:p>
      </dgm:t>
    </dgm:pt>
    <dgm:pt modelId="{A66850CF-1F06-7847-8363-7DC16BEB095F}" type="parTrans" cxnId="{84D3BEB5-784F-A54C-8B21-5853B4A3F1B0}">
      <dgm:prSet/>
      <dgm:spPr/>
      <dgm:t>
        <a:bodyPr/>
        <a:lstStyle/>
        <a:p>
          <a:endParaRPr lang="en-US"/>
        </a:p>
      </dgm:t>
    </dgm:pt>
    <dgm:pt modelId="{C447845F-2E95-0A48-8B1B-514EC7B442E2}" type="sibTrans" cxnId="{84D3BEB5-784F-A54C-8B21-5853B4A3F1B0}">
      <dgm:prSet/>
      <dgm:spPr/>
      <dgm:t>
        <a:bodyPr/>
        <a:lstStyle/>
        <a:p>
          <a:endParaRPr lang="en-US"/>
        </a:p>
      </dgm:t>
    </dgm:pt>
    <dgm:pt modelId="{0AEED04A-B9E4-704A-803B-E3C1226449FB}">
      <dgm:prSet phldrT="[Text]"/>
      <dgm:spPr/>
      <dgm:t>
        <a:bodyPr/>
        <a:lstStyle/>
        <a:p>
          <a:pPr rtl="0"/>
          <a:r>
            <a:rPr lang="en-US" dirty="0"/>
            <a:t>Understand patterns (if exist)</a:t>
          </a:r>
        </a:p>
      </dgm:t>
    </dgm:pt>
    <dgm:pt modelId="{22ED66B7-2044-C84C-B872-C6001214FAB5}" type="parTrans" cxnId="{85E36579-464F-B847-92CE-9511FE09FBD4}">
      <dgm:prSet/>
      <dgm:spPr/>
      <dgm:t>
        <a:bodyPr/>
        <a:lstStyle/>
        <a:p>
          <a:endParaRPr lang="en-US"/>
        </a:p>
      </dgm:t>
    </dgm:pt>
    <dgm:pt modelId="{F6CFBA79-0418-B342-9208-DEBE05D4E089}" type="sibTrans" cxnId="{85E36579-464F-B847-92CE-9511FE09FBD4}">
      <dgm:prSet/>
      <dgm:spPr/>
      <dgm:t>
        <a:bodyPr/>
        <a:lstStyle/>
        <a:p>
          <a:endParaRPr lang="en-US"/>
        </a:p>
      </dgm:t>
    </dgm:pt>
    <dgm:pt modelId="{3A7DC07D-34E8-9043-B8D6-8CCD156D3430}">
      <dgm:prSet phldrT="[Text]"/>
      <dgm:spPr/>
      <dgm:t>
        <a:bodyPr/>
        <a:lstStyle/>
        <a:p>
          <a:pPr>
            <a:lnSpc>
              <a:spcPct val="100000"/>
            </a:lnSpc>
          </a:pPr>
          <a:r>
            <a:rPr lang="en-US" dirty="0"/>
            <a:t>2. learning prediction function</a:t>
          </a:r>
        </a:p>
      </dgm:t>
    </dgm:pt>
    <dgm:pt modelId="{E598D5CC-BF78-464D-9EE8-C6DEC5F9CAA8}" type="parTrans" cxnId="{465AC845-5B13-D745-9408-14ABEC053FDD}">
      <dgm:prSet/>
      <dgm:spPr/>
      <dgm:t>
        <a:bodyPr/>
        <a:lstStyle/>
        <a:p>
          <a:endParaRPr lang="en-US"/>
        </a:p>
      </dgm:t>
    </dgm:pt>
    <dgm:pt modelId="{7FC3048F-5276-4E45-9F0C-3421F469CFDD}" type="sibTrans" cxnId="{465AC845-5B13-D745-9408-14ABEC053FDD}">
      <dgm:prSet/>
      <dgm:spPr/>
      <dgm:t>
        <a:bodyPr/>
        <a:lstStyle/>
        <a:p>
          <a:endParaRPr lang="en-US"/>
        </a:p>
      </dgm:t>
    </dgm:pt>
    <dgm:pt modelId="{315180E3-FF78-8148-A869-D648849F8535}">
      <dgm:prSet phldrT="[Text]"/>
      <dgm:spPr/>
      <dgm:t>
        <a:bodyPr/>
        <a:lstStyle/>
        <a:p>
          <a:pPr rtl="0"/>
          <a:r>
            <a:rPr lang="en-US"/>
            <a:t>learn the historical data and create probability function to estimate expected value of actions</a:t>
          </a:r>
          <a:endParaRPr lang="en-US" dirty="0"/>
        </a:p>
      </dgm:t>
    </dgm:pt>
    <dgm:pt modelId="{DF7A4A38-468B-C048-BCFD-7111F664EDDE}" type="parTrans" cxnId="{FBF07E71-472F-EB46-A83F-AE73E1262F62}">
      <dgm:prSet/>
      <dgm:spPr/>
      <dgm:t>
        <a:bodyPr/>
        <a:lstStyle/>
        <a:p>
          <a:endParaRPr lang="en-US"/>
        </a:p>
      </dgm:t>
    </dgm:pt>
    <dgm:pt modelId="{86E00DAC-796F-C746-89EE-DD2841BAA898}" type="sibTrans" cxnId="{FBF07E71-472F-EB46-A83F-AE73E1262F62}">
      <dgm:prSet/>
      <dgm:spPr/>
      <dgm:t>
        <a:bodyPr/>
        <a:lstStyle/>
        <a:p>
          <a:endParaRPr lang="en-US"/>
        </a:p>
      </dgm:t>
    </dgm:pt>
    <dgm:pt modelId="{A2E3A2DB-E358-4B4D-9F40-82EB99B02DB4}">
      <dgm:prSet phldrT="[Text]"/>
      <dgm:spPr/>
      <dgm:t>
        <a:bodyPr/>
        <a:lstStyle/>
        <a:p>
          <a:pPr>
            <a:lnSpc>
              <a:spcPct val="100000"/>
            </a:lnSpc>
          </a:pPr>
          <a:r>
            <a:rPr lang="en-US" dirty="0"/>
            <a:t>3. Deterministic solver</a:t>
          </a:r>
        </a:p>
      </dgm:t>
    </dgm:pt>
    <dgm:pt modelId="{48E395C1-C42F-E94F-8002-435ADC2B9930}" type="parTrans" cxnId="{DA47F014-B37E-0946-8852-16B5B3B84246}">
      <dgm:prSet/>
      <dgm:spPr/>
      <dgm:t>
        <a:bodyPr/>
        <a:lstStyle/>
        <a:p>
          <a:endParaRPr lang="en-US"/>
        </a:p>
      </dgm:t>
    </dgm:pt>
    <dgm:pt modelId="{FA368ECF-36D7-2947-901A-DC7497D4346E}" type="sibTrans" cxnId="{DA47F014-B37E-0946-8852-16B5B3B84246}">
      <dgm:prSet/>
      <dgm:spPr/>
      <dgm:t>
        <a:bodyPr/>
        <a:lstStyle/>
        <a:p>
          <a:endParaRPr lang="en-US"/>
        </a:p>
      </dgm:t>
    </dgm:pt>
    <dgm:pt modelId="{39D8D53A-72DF-8845-8954-C737D5177926}">
      <dgm:prSet phldrT="[Text]"/>
      <dgm:spPr/>
      <dgm:t>
        <a:bodyPr/>
        <a:lstStyle/>
        <a:p>
          <a:pPr rtl="0"/>
          <a:r>
            <a:rPr lang="en-US"/>
            <a:t>Find solver for calculating expected value of deterministic runs</a:t>
          </a:r>
          <a:endParaRPr lang="en-US" dirty="0"/>
        </a:p>
      </dgm:t>
    </dgm:pt>
    <dgm:pt modelId="{BF139FFC-C49E-EE4F-9AD9-6B56F64A05AE}" type="parTrans" cxnId="{B942C750-6600-5E45-8D53-D7B3710023C7}">
      <dgm:prSet/>
      <dgm:spPr/>
      <dgm:t>
        <a:bodyPr/>
        <a:lstStyle/>
        <a:p>
          <a:endParaRPr lang="en-US"/>
        </a:p>
      </dgm:t>
    </dgm:pt>
    <dgm:pt modelId="{6A9F9B45-8BBD-6B40-A919-4A791EF52670}" type="sibTrans" cxnId="{B942C750-6600-5E45-8D53-D7B3710023C7}">
      <dgm:prSet/>
      <dgm:spPr/>
      <dgm:t>
        <a:bodyPr/>
        <a:lstStyle/>
        <a:p>
          <a:endParaRPr lang="en-US"/>
        </a:p>
      </dgm:t>
    </dgm:pt>
    <dgm:pt modelId="{3342620F-C9D9-3943-8F79-06539C6CFC77}">
      <dgm:prSet phldrT="[Text]"/>
      <dgm:spPr/>
      <dgm:t>
        <a:bodyPr/>
        <a:lstStyle/>
        <a:p>
          <a:pPr>
            <a:lnSpc>
              <a:spcPct val="100000"/>
            </a:lnSpc>
          </a:pPr>
          <a:r>
            <a:rPr lang="en-US" dirty="0"/>
            <a:t>4.  anticipatory algorithm</a:t>
          </a:r>
        </a:p>
      </dgm:t>
    </dgm:pt>
    <dgm:pt modelId="{58E6088E-48CF-2A4A-A7BD-3A9E1C640362}" type="parTrans" cxnId="{0C968639-8BFA-D645-BA85-672B57CA8786}">
      <dgm:prSet/>
      <dgm:spPr/>
      <dgm:t>
        <a:bodyPr/>
        <a:lstStyle/>
        <a:p>
          <a:endParaRPr lang="en-US"/>
        </a:p>
      </dgm:t>
    </dgm:pt>
    <dgm:pt modelId="{9E4CF63F-1D71-DF4A-B2DE-D0A2AE282E2C}" type="sibTrans" cxnId="{0C968639-8BFA-D645-BA85-672B57CA8786}">
      <dgm:prSet/>
      <dgm:spPr/>
      <dgm:t>
        <a:bodyPr/>
        <a:lstStyle/>
        <a:p>
          <a:endParaRPr lang="en-US"/>
        </a:p>
      </dgm:t>
    </dgm:pt>
    <dgm:pt modelId="{321BA51C-AE08-9F4C-95D8-031EA851FACA}">
      <dgm:prSet phldrT="[Text]"/>
      <dgm:spPr/>
      <dgm:t>
        <a:bodyPr/>
        <a:lstStyle/>
        <a:p>
          <a:pPr>
            <a:lnSpc>
              <a:spcPct val="100000"/>
            </a:lnSpc>
          </a:pPr>
          <a:r>
            <a:rPr lang="en-US" dirty="0"/>
            <a:t>5. Accelerate run time</a:t>
          </a:r>
        </a:p>
      </dgm:t>
    </dgm:pt>
    <dgm:pt modelId="{F63A6E28-3D50-5949-8751-84AC848CC7D0}" type="parTrans" cxnId="{4982F3F2-6862-2943-90B8-4331D9C6A9CC}">
      <dgm:prSet/>
      <dgm:spPr/>
      <dgm:t>
        <a:bodyPr/>
        <a:lstStyle/>
        <a:p>
          <a:endParaRPr lang="en-US"/>
        </a:p>
      </dgm:t>
    </dgm:pt>
    <dgm:pt modelId="{F50CE166-8CCB-FB4B-BF1B-39719F3A1D2C}" type="sibTrans" cxnId="{4982F3F2-6862-2943-90B8-4331D9C6A9CC}">
      <dgm:prSet/>
      <dgm:spPr/>
      <dgm:t>
        <a:bodyPr/>
        <a:lstStyle/>
        <a:p>
          <a:endParaRPr lang="en-US"/>
        </a:p>
      </dgm:t>
    </dgm:pt>
    <dgm:pt modelId="{8E72DA74-B424-6C4F-AD25-1388A96D8CD2}">
      <dgm:prSet phldrT="[Text]"/>
      <dgm:spPr/>
      <dgm:t>
        <a:bodyPr/>
        <a:lstStyle/>
        <a:p>
          <a:r>
            <a:rPr lang="en-US"/>
            <a:t>run anticipatory algorithm and compare to baselines</a:t>
          </a:r>
        </a:p>
      </dgm:t>
    </dgm:pt>
    <dgm:pt modelId="{86FE55DF-85D7-7447-8902-10A67551A4A6}" type="parTrans" cxnId="{A38AC0AD-068D-414C-8460-3D1FB007A203}">
      <dgm:prSet/>
      <dgm:spPr/>
      <dgm:t>
        <a:bodyPr/>
        <a:lstStyle/>
        <a:p>
          <a:endParaRPr lang="en-US"/>
        </a:p>
      </dgm:t>
    </dgm:pt>
    <dgm:pt modelId="{DA997DAC-8ABD-E04D-9325-D6842ACCE413}" type="sibTrans" cxnId="{A38AC0AD-068D-414C-8460-3D1FB007A203}">
      <dgm:prSet/>
      <dgm:spPr/>
      <dgm:t>
        <a:bodyPr/>
        <a:lstStyle/>
        <a:p>
          <a:endParaRPr lang="en-US"/>
        </a:p>
      </dgm:t>
    </dgm:pt>
    <dgm:pt modelId="{823E8C15-6BD6-5D4A-B5C5-667003CAE607}">
      <dgm:prSet phldrT="[Text]"/>
      <dgm:spPr/>
      <dgm:t>
        <a:bodyPr/>
        <a:lstStyle/>
        <a:p>
          <a:r>
            <a:rPr lang="en-US" dirty="0"/>
            <a:t>improve run time and run on large</a:t>
          </a:r>
          <a:r>
            <a:rPr lang="he-IL" dirty="0"/>
            <a:t>-</a:t>
          </a:r>
          <a:r>
            <a:rPr lang="en-US" dirty="0"/>
            <a:t>scale problems</a:t>
          </a:r>
        </a:p>
      </dgm:t>
    </dgm:pt>
    <dgm:pt modelId="{2F65E1F2-1739-134B-B40D-3CBF54739393}" type="parTrans" cxnId="{D1F37684-DF05-D847-ACDC-A7CB3A817F33}">
      <dgm:prSet/>
      <dgm:spPr/>
      <dgm:t>
        <a:bodyPr/>
        <a:lstStyle/>
        <a:p>
          <a:endParaRPr lang="en-US"/>
        </a:p>
      </dgm:t>
    </dgm:pt>
    <dgm:pt modelId="{09984E12-BD9F-C54A-BE72-43196812D0F3}" type="sibTrans" cxnId="{D1F37684-DF05-D847-ACDC-A7CB3A817F33}">
      <dgm:prSet/>
      <dgm:spPr/>
      <dgm:t>
        <a:bodyPr/>
        <a:lstStyle/>
        <a:p>
          <a:endParaRPr lang="en-US"/>
        </a:p>
      </dgm:t>
    </dgm:pt>
    <dgm:pt modelId="{59480F22-2EC4-5A43-AD53-2EF8C375F310}" type="pres">
      <dgm:prSet presAssocID="{740F8A1F-3A81-174D-BADC-FA575F514ABD}" presName="linear" presStyleCnt="0">
        <dgm:presLayoutVars>
          <dgm:dir/>
          <dgm:animLvl val="lvl"/>
          <dgm:resizeHandles val="exact"/>
        </dgm:presLayoutVars>
      </dgm:prSet>
      <dgm:spPr/>
    </dgm:pt>
    <dgm:pt modelId="{24FE42B5-BC46-B84B-BA23-0A891E712B75}" type="pres">
      <dgm:prSet presAssocID="{CF6A4F72-75F0-AF4C-B53C-C60848FCD84E}" presName="parentLin" presStyleCnt="0"/>
      <dgm:spPr/>
    </dgm:pt>
    <dgm:pt modelId="{0D438D92-C803-B940-9ACD-0ACC854BFA5E}" type="pres">
      <dgm:prSet presAssocID="{CF6A4F72-75F0-AF4C-B53C-C60848FCD84E}" presName="parentLeftMargin" presStyleLbl="node1" presStyleIdx="0" presStyleCnt="5"/>
      <dgm:spPr/>
    </dgm:pt>
    <dgm:pt modelId="{F29FBD15-C4A8-804D-86A0-A7C7D6D612B0}" type="pres">
      <dgm:prSet presAssocID="{CF6A4F72-75F0-AF4C-B53C-C60848FCD84E}" presName="parentText" presStyleLbl="node1" presStyleIdx="0" presStyleCnt="5">
        <dgm:presLayoutVars>
          <dgm:chMax val="0"/>
          <dgm:bulletEnabled val="1"/>
        </dgm:presLayoutVars>
      </dgm:prSet>
      <dgm:spPr/>
    </dgm:pt>
    <dgm:pt modelId="{26837D13-77E1-CF47-BCFF-8D07DED9DCFD}" type="pres">
      <dgm:prSet presAssocID="{CF6A4F72-75F0-AF4C-B53C-C60848FCD84E}" presName="negativeSpace" presStyleCnt="0"/>
      <dgm:spPr/>
    </dgm:pt>
    <dgm:pt modelId="{7EAA407F-05F9-0244-A9BA-EEF7E7BBEA70}" type="pres">
      <dgm:prSet presAssocID="{CF6A4F72-75F0-AF4C-B53C-C60848FCD84E}" presName="childText" presStyleLbl="conFgAcc1" presStyleIdx="0" presStyleCnt="5">
        <dgm:presLayoutVars>
          <dgm:bulletEnabled val="1"/>
        </dgm:presLayoutVars>
      </dgm:prSet>
      <dgm:spPr/>
    </dgm:pt>
    <dgm:pt modelId="{5C986AB3-6DFF-F245-8C34-AFAB857836F8}" type="pres">
      <dgm:prSet presAssocID="{C5AE3BBC-9FE4-7946-9A44-9ADA100DC462}" presName="spaceBetweenRectangles" presStyleCnt="0"/>
      <dgm:spPr/>
    </dgm:pt>
    <dgm:pt modelId="{96C3FF3C-BB37-8C4C-BFB6-8F9008CF61AF}" type="pres">
      <dgm:prSet presAssocID="{3A7DC07D-34E8-9043-B8D6-8CCD156D3430}" presName="parentLin" presStyleCnt="0"/>
      <dgm:spPr/>
    </dgm:pt>
    <dgm:pt modelId="{A8DF95B7-A473-2547-B408-DC2B7365A506}" type="pres">
      <dgm:prSet presAssocID="{3A7DC07D-34E8-9043-B8D6-8CCD156D3430}" presName="parentLeftMargin" presStyleLbl="node1" presStyleIdx="0" presStyleCnt="5"/>
      <dgm:spPr/>
    </dgm:pt>
    <dgm:pt modelId="{C9424555-94AC-D947-B315-6EA3FFB01315}" type="pres">
      <dgm:prSet presAssocID="{3A7DC07D-34E8-9043-B8D6-8CCD156D3430}" presName="parentText" presStyleLbl="node1" presStyleIdx="1" presStyleCnt="5">
        <dgm:presLayoutVars>
          <dgm:chMax val="0"/>
          <dgm:bulletEnabled val="1"/>
        </dgm:presLayoutVars>
      </dgm:prSet>
      <dgm:spPr/>
    </dgm:pt>
    <dgm:pt modelId="{5B6C594A-4271-5241-8E32-563F2327F1EE}" type="pres">
      <dgm:prSet presAssocID="{3A7DC07D-34E8-9043-B8D6-8CCD156D3430}" presName="negativeSpace" presStyleCnt="0"/>
      <dgm:spPr/>
    </dgm:pt>
    <dgm:pt modelId="{7BE99971-60BB-9946-B63F-3604D23BCDDB}" type="pres">
      <dgm:prSet presAssocID="{3A7DC07D-34E8-9043-B8D6-8CCD156D3430}" presName="childText" presStyleLbl="conFgAcc1" presStyleIdx="1" presStyleCnt="5">
        <dgm:presLayoutVars>
          <dgm:bulletEnabled val="1"/>
        </dgm:presLayoutVars>
      </dgm:prSet>
      <dgm:spPr/>
    </dgm:pt>
    <dgm:pt modelId="{4A4E1308-3481-BC48-AB1F-0A3EA2D8C52E}" type="pres">
      <dgm:prSet presAssocID="{7FC3048F-5276-4E45-9F0C-3421F469CFDD}" presName="spaceBetweenRectangles" presStyleCnt="0"/>
      <dgm:spPr/>
    </dgm:pt>
    <dgm:pt modelId="{6406280C-DC42-F942-AA34-FF866461CE2A}" type="pres">
      <dgm:prSet presAssocID="{A2E3A2DB-E358-4B4D-9F40-82EB99B02DB4}" presName="parentLin" presStyleCnt="0"/>
      <dgm:spPr/>
    </dgm:pt>
    <dgm:pt modelId="{53AA8A1C-63C4-9B46-B39F-9221C74BFB0E}" type="pres">
      <dgm:prSet presAssocID="{A2E3A2DB-E358-4B4D-9F40-82EB99B02DB4}" presName="parentLeftMargin" presStyleLbl="node1" presStyleIdx="1" presStyleCnt="5"/>
      <dgm:spPr/>
    </dgm:pt>
    <dgm:pt modelId="{43C13CBD-B89A-474F-BF64-1EDAB65AA4F5}" type="pres">
      <dgm:prSet presAssocID="{A2E3A2DB-E358-4B4D-9F40-82EB99B02DB4}" presName="parentText" presStyleLbl="node1" presStyleIdx="2" presStyleCnt="5">
        <dgm:presLayoutVars>
          <dgm:chMax val="0"/>
          <dgm:bulletEnabled val="1"/>
        </dgm:presLayoutVars>
      </dgm:prSet>
      <dgm:spPr/>
    </dgm:pt>
    <dgm:pt modelId="{A8C86CF2-BAD1-5F47-B6C0-10D8005F4EC2}" type="pres">
      <dgm:prSet presAssocID="{A2E3A2DB-E358-4B4D-9F40-82EB99B02DB4}" presName="negativeSpace" presStyleCnt="0"/>
      <dgm:spPr/>
    </dgm:pt>
    <dgm:pt modelId="{EA6855DC-ADB1-AC47-BA34-AB8244F6EC36}" type="pres">
      <dgm:prSet presAssocID="{A2E3A2DB-E358-4B4D-9F40-82EB99B02DB4}" presName="childText" presStyleLbl="conFgAcc1" presStyleIdx="2" presStyleCnt="5">
        <dgm:presLayoutVars>
          <dgm:bulletEnabled val="1"/>
        </dgm:presLayoutVars>
      </dgm:prSet>
      <dgm:spPr/>
    </dgm:pt>
    <dgm:pt modelId="{92EBAA97-B64D-2342-B766-7736AF288B94}" type="pres">
      <dgm:prSet presAssocID="{FA368ECF-36D7-2947-901A-DC7497D4346E}" presName="spaceBetweenRectangles" presStyleCnt="0"/>
      <dgm:spPr/>
    </dgm:pt>
    <dgm:pt modelId="{DC793520-37AB-CD43-894B-1D0B7FD4F610}" type="pres">
      <dgm:prSet presAssocID="{3342620F-C9D9-3943-8F79-06539C6CFC77}" presName="parentLin" presStyleCnt="0"/>
      <dgm:spPr/>
    </dgm:pt>
    <dgm:pt modelId="{7733C0C4-92F1-3A44-BD32-446ACC238AD4}" type="pres">
      <dgm:prSet presAssocID="{3342620F-C9D9-3943-8F79-06539C6CFC77}" presName="parentLeftMargin" presStyleLbl="node1" presStyleIdx="2" presStyleCnt="5"/>
      <dgm:spPr/>
    </dgm:pt>
    <dgm:pt modelId="{F10FA879-ED39-1142-B88B-BE70D6AADE07}" type="pres">
      <dgm:prSet presAssocID="{3342620F-C9D9-3943-8F79-06539C6CFC77}" presName="parentText" presStyleLbl="node1" presStyleIdx="3" presStyleCnt="5">
        <dgm:presLayoutVars>
          <dgm:chMax val="0"/>
          <dgm:bulletEnabled val="1"/>
        </dgm:presLayoutVars>
      </dgm:prSet>
      <dgm:spPr/>
    </dgm:pt>
    <dgm:pt modelId="{9CCB03DE-875A-E14C-A167-15BA5E4C97AA}" type="pres">
      <dgm:prSet presAssocID="{3342620F-C9D9-3943-8F79-06539C6CFC77}" presName="negativeSpace" presStyleCnt="0"/>
      <dgm:spPr/>
    </dgm:pt>
    <dgm:pt modelId="{78846700-5D74-094F-BEEB-20013F68CCB3}" type="pres">
      <dgm:prSet presAssocID="{3342620F-C9D9-3943-8F79-06539C6CFC77}" presName="childText" presStyleLbl="conFgAcc1" presStyleIdx="3" presStyleCnt="5">
        <dgm:presLayoutVars>
          <dgm:bulletEnabled val="1"/>
        </dgm:presLayoutVars>
      </dgm:prSet>
      <dgm:spPr/>
    </dgm:pt>
    <dgm:pt modelId="{ECD01DC5-756D-E946-978C-F228DDE4FC8D}" type="pres">
      <dgm:prSet presAssocID="{9E4CF63F-1D71-DF4A-B2DE-D0A2AE282E2C}" presName="spaceBetweenRectangles" presStyleCnt="0"/>
      <dgm:spPr/>
    </dgm:pt>
    <dgm:pt modelId="{3442B046-A775-A84D-A89D-61CA680BE513}" type="pres">
      <dgm:prSet presAssocID="{321BA51C-AE08-9F4C-95D8-031EA851FACA}" presName="parentLin" presStyleCnt="0"/>
      <dgm:spPr/>
    </dgm:pt>
    <dgm:pt modelId="{89C72A94-F21B-C74F-9306-2282DB5D35E5}" type="pres">
      <dgm:prSet presAssocID="{321BA51C-AE08-9F4C-95D8-031EA851FACA}" presName="parentLeftMargin" presStyleLbl="node1" presStyleIdx="3" presStyleCnt="5"/>
      <dgm:spPr/>
    </dgm:pt>
    <dgm:pt modelId="{FBB39F47-AAFA-C143-BD4C-5990BC90CDF5}" type="pres">
      <dgm:prSet presAssocID="{321BA51C-AE08-9F4C-95D8-031EA851FACA}" presName="parentText" presStyleLbl="node1" presStyleIdx="4" presStyleCnt="5">
        <dgm:presLayoutVars>
          <dgm:chMax val="0"/>
          <dgm:bulletEnabled val="1"/>
        </dgm:presLayoutVars>
      </dgm:prSet>
      <dgm:spPr/>
    </dgm:pt>
    <dgm:pt modelId="{0030DFBF-885D-D64C-9305-839FE9F43AD8}" type="pres">
      <dgm:prSet presAssocID="{321BA51C-AE08-9F4C-95D8-031EA851FACA}" presName="negativeSpace" presStyleCnt="0"/>
      <dgm:spPr/>
    </dgm:pt>
    <dgm:pt modelId="{6B6D177B-70A1-9A4D-9C9C-57154FB7AB14}" type="pres">
      <dgm:prSet presAssocID="{321BA51C-AE08-9F4C-95D8-031EA851FACA}" presName="childText" presStyleLbl="conFgAcc1" presStyleIdx="4" presStyleCnt="5">
        <dgm:presLayoutVars>
          <dgm:bulletEnabled val="1"/>
        </dgm:presLayoutVars>
      </dgm:prSet>
      <dgm:spPr/>
    </dgm:pt>
  </dgm:ptLst>
  <dgm:cxnLst>
    <dgm:cxn modelId="{1D069212-61FE-324D-A986-0B1AC1C24600}" type="presOf" srcId="{8E72DA74-B424-6C4F-AD25-1388A96D8CD2}" destId="{78846700-5D74-094F-BEEB-20013F68CCB3}" srcOrd="0" destOrd="0" presId="urn:microsoft.com/office/officeart/2005/8/layout/list1"/>
    <dgm:cxn modelId="{DA47F014-B37E-0946-8852-16B5B3B84246}" srcId="{740F8A1F-3A81-174D-BADC-FA575F514ABD}" destId="{A2E3A2DB-E358-4B4D-9F40-82EB99B02DB4}" srcOrd="2" destOrd="0" parTransId="{48E395C1-C42F-E94F-8002-435ADC2B9930}" sibTransId="{FA368ECF-36D7-2947-901A-DC7497D4346E}"/>
    <dgm:cxn modelId="{0C968639-8BFA-D645-BA85-672B57CA8786}" srcId="{740F8A1F-3A81-174D-BADC-FA575F514ABD}" destId="{3342620F-C9D9-3943-8F79-06539C6CFC77}" srcOrd="3" destOrd="0" parTransId="{58E6088E-48CF-2A4A-A7BD-3A9E1C640362}" sibTransId="{9E4CF63F-1D71-DF4A-B2DE-D0A2AE282E2C}"/>
    <dgm:cxn modelId="{DD08AE39-C941-EF46-BCDC-110D50FD23FC}" type="presOf" srcId="{321BA51C-AE08-9F4C-95D8-031EA851FACA}" destId="{FBB39F47-AAFA-C143-BD4C-5990BC90CDF5}" srcOrd="1" destOrd="0" presId="urn:microsoft.com/office/officeart/2005/8/layout/list1"/>
    <dgm:cxn modelId="{A984083E-CD95-8048-875D-7D5E24F24BC6}" type="presOf" srcId="{3A7DC07D-34E8-9043-B8D6-8CCD156D3430}" destId="{C9424555-94AC-D947-B315-6EA3FFB01315}" srcOrd="1" destOrd="0" presId="urn:microsoft.com/office/officeart/2005/8/layout/list1"/>
    <dgm:cxn modelId="{465AC845-5B13-D745-9408-14ABEC053FDD}" srcId="{740F8A1F-3A81-174D-BADC-FA575F514ABD}" destId="{3A7DC07D-34E8-9043-B8D6-8CCD156D3430}" srcOrd="1" destOrd="0" parTransId="{E598D5CC-BF78-464D-9EE8-C6DEC5F9CAA8}" sibTransId="{7FC3048F-5276-4E45-9F0C-3421F469CFDD}"/>
    <dgm:cxn modelId="{D7D3244A-BF63-9245-B256-423437EEF5BD}" type="presOf" srcId="{57F431CB-6F2D-4148-A01A-CB2C5672BD1A}" destId="{7EAA407F-05F9-0244-A9BA-EEF7E7BBEA70}" srcOrd="0" destOrd="0" presId="urn:microsoft.com/office/officeart/2005/8/layout/list1"/>
    <dgm:cxn modelId="{B942C750-6600-5E45-8D53-D7B3710023C7}" srcId="{A2E3A2DB-E358-4B4D-9F40-82EB99B02DB4}" destId="{39D8D53A-72DF-8845-8954-C737D5177926}" srcOrd="0" destOrd="0" parTransId="{BF139FFC-C49E-EE4F-9AD9-6B56F64A05AE}" sibTransId="{6A9F9B45-8BBD-6B40-A919-4A791EF52670}"/>
    <dgm:cxn modelId="{886E306D-4F73-2E45-8FF2-B6B40E3258D3}" srcId="{740F8A1F-3A81-174D-BADC-FA575F514ABD}" destId="{CF6A4F72-75F0-AF4C-B53C-C60848FCD84E}" srcOrd="0" destOrd="0" parTransId="{1CA384EE-AAC1-A145-8949-7AA621509CF2}" sibTransId="{C5AE3BBC-9FE4-7946-9A44-9ADA100DC462}"/>
    <dgm:cxn modelId="{FBF07E71-472F-EB46-A83F-AE73E1262F62}" srcId="{3A7DC07D-34E8-9043-B8D6-8CCD156D3430}" destId="{315180E3-FF78-8148-A869-D648849F8535}" srcOrd="0" destOrd="0" parTransId="{DF7A4A38-468B-C048-BCFD-7111F664EDDE}" sibTransId="{86E00DAC-796F-C746-89EE-DD2841BAA898}"/>
    <dgm:cxn modelId="{85E36579-464F-B847-92CE-9511FE09FBD4}" srcId="{CF6A4F72-75F0-AF4C-B53C-C60848FCD84E}" destId="{0AEED04A-B9E4-704A-803B-E3C1226449FB}" srcOrd="1" destOrd="0" parTransId="{22ED66B7-2044-C84C-B872-C6001214FAB5}" sibTransId="{F6CFBA79-0418-B342-9208-DEBE05D4E089}"/>
    <dgm:cxn modelId="{338C4282-6FA3-5B4B-A919-EBA418D64439}" type="presOf" srcId="{A2E3A2DB-E358-4B4D-9F40-82EB99B02DB4}" destId="{53AA8A1C-63C4-9B46-B39F-9221C74BFB0E}" srcOrd="0" destOrd="0" presId="urn:microsoft.com/office/officeart/2005/8/layout/list1"/>
    <dgm:cxn modelId="{D1F37684-DF05-D847-ACDC-A7CB3A817F33}" srcId="{321BA51C-AE08-9F4C-95D8-031EA851FACA}" destId="{823E8C15-6BD6-5D4A-B5C5-667003CAE607}" srcOrd="0" destOrd="0" parTransId="{2F65E1F2-1739-134B-B40D-3CBF54739393}" sibTransId="{09984E12-BD9F-C54A-BE72-43196812D0F3}"/>
    <dgm:cxn modelId="{0DDB628D-B6C8-454F-BB90-6EB90D05C54F}" type="presOf" srcId="{CF6A4F72-75F0-AF4C-B53C-C60848FCD84E}" destId="{0D438D92-C803-B940-9ACD-0ACC854BFA5E}" srcOrd="0" destOrd="0" presId="urn:microsoft.com/office/officeart/2005/8/layout/list1"/>
    <dgm:cxn modelId="{F2A7B38E-9944-114D-AC69-29B9D9ECCD1D}" type="presOf" srcId="{321BA51C-AE08-9F4C-95D8-031EA851FACA}" destId="{89C72A94-F21B-C74F-9306-2282DB5D35E5}" srcOrd="0" destOrd="0" presId="urn:microsoft.com/office/officeart/2005/8/layout/list1"/>
    <dgm:cxn modelId="{3070238F-B7AB-3647-BFEB-3BB3E98BDE97}" type="presOf" srcId="{3342620F-C9D9-3943-8F79-06539C6CFC77}" destId="{F10FA879-ED39-1142-B88B-BE70D6AADE07}" srcOrd="1" destOrd="0" presId="urn:microsoft.com/office/officeart/2005/8/layout/list1"/>
    <dgm:cxn modelId="{6E7FE3A5-778B-B84F-ACFC-87F25BBF96A6}" type="presOf" srcId="{A2E3A2DB-E358-4B4D-9F40-82EB99B02DB4}" destId="{43C13CBD-B89A-474F-BF64-1EDAB65AA4F5}" srcOrd="1" destOrd="0" presId="urn:microsoft.com/office/officeart/2005/8/layout/list1"/>
    <dgm:cxn modelId="{A38AC0AD-068D-414C-8460-3D1FB007A203}" srcId="{3342620F-C9D9-3943-8F79-06539C6CFC77}" destId="{8E72DA74-B424-6C4F-AD25-1388A96D8CD2}" srcOrd="0" destOrd="0" parTransId="{86FE55DF-85D7-7447-8902-10A67551A4A6}" sibTransId="{DA997DAC-8ABD-E04D-9325-D6842ACCE413}"/>
    <dgm:cxn modelId="{84D3BEB5-784F-A54C-8B21-5853B4A3F1B0}" srcId="{CF6A4F72-75F0-AF4C-B53C-C60848FCD84E}" destId="{57F431CB-6F2D-4148-A01A-CB2C5672BD1A}" srcOrd="0" destOrd="0" parTransId="{A66850CF-1F06-7847-8363-7DC16BEB095F}" sibTransId="{C447845F-2E95-0A48-8B1B-514EC7B442E2}"/>
    <dgm:cxn modelId="{9B19DABD-A9DF-5A42-B6BC-53BC474DE6B1}" type="presOf" srcId="{CF6A4F72-75F0-AF4C-B53C-C60848FCD84E}" destId="{F29FBD15-C4A8-804D-86A0-A7C7D6D612B0}" srcOrd="1" destOrd="0" presId="urn:microsoft.com/office/officeart/2005/8/layout/list1"/>
    <dgm:cxn modelId="{BC155FC7-789D-1B4D-BD8A-57803FF6C7B4}" type="presOf" srcId="{823E8C15-6BD6-5D4A-B5C5-667003CAE607}" destId="{6B6D177B-70A1-9A4D-9C9C-57154FB7AB14}" srcOrd="0" destOrd="0" presId="urn:microsoft.com/office/officeart/2005/8/layout/list1"/>
    <dgm:cxn modelId="{FAC783D5-010E-B44C-AC93-41654D1158DA}" type="presOf" srcId="{740F8A1F-3A81-174D-BADC-FA575F514ABD}" destId="{59480F22-2EC4-5A43-AD53-2EF8C375F310}" srcOrd="0" destOrd="0" presId="urn:microsoft.com/office/officeart/2005/8/layout/list1"/>
    <dgm:cxn modelId="{F9DD16D9-DF0A-3C40-B82C-631E6E438751}" type="presOf" srcId="{315180E3-FF78-8148-A869-D648849F8535}" destId="{7BE99971-60BB-9946-B63F-3604D23BCDDB}" srcOrd="0" destOrd="0" presId="urn:microsoft.com/office/officeart/2005/8/layout/list1"/>
    <dgm:cxn modelId="{35B4A6E3-EB4D-0940-B372-E910782DD505}" type="presOf" srcId="{39D8D53A-72DF-8845-8954-C737D5177926}" destId="{EA6855DC-ADB1-AC47-BA34-AB8244F6EC36}" srcOrd="0" destOrd="0" presId="urn:microsoft.com/office/officeart/2005/8/layout/list1"/>
    <dgm:cxn modelId="{70AD18E4-80FA-5141-92B6-503195CA566D}" type="presOf" srcId="{3A7DC07D-34E8-9043-B8D6-8CCD156D3430}" destId="{A8DF95B7-A473-2547-B408-DC2B7365A506}" srcOrd="0" destOrd="0" presId="urn:microsoft.com/office/officeart/2005/8/layout/list1"/>
    <dgm:cxn modelId="{1A6A42E9-692E-7742-8E09-A0D1C6BB197A}" type="presOf" srcId="{0AEED04A-B9E4-704A-803B-E3C1226449FB}" destId="{7EAA407F-05F9-0244-A9BA-EEF7E7BBEA70}" srcOrd="0" destOrd="1" presId="urn:microsoft.com/office/officeart/2005/8/layout/list1"/>
    <dgm:cxn modelId="{4982F3F2-6862-2943-90B8-4331D9C6A9CC}" srcId="{740F8A1F-3A81-174D-BADC-FA575F514ABD}" destId="{321BA51C-AE08-9F4C-95D8-031EA851FACA}" srcOrd="4" destOrd="0" parTransId="{F63A6E28-3D50-5949-8751-84AC848CC7D0}" sibTransId="{F50CE166-8CCB-FB4B-BF1B-39719F3A1D2C}"/>
    <dgm:cxn modelId="{1ECA27FD-DD6A-3A48-9E4E-CA52A09EFA20}" type="presOf" srcId="{3342620F-C9D9-3943-8F79-06539C6CFC77}" destId="{7733C0C4-92F1-3A44-BD32-446ACC238AD4}" srcOrd="0" destOrd="0" presId="urn:microsoft.com/office/officeart/2005/8/layout/list1"/>
    <dgm:cxn modelId="{D55BC846-F433-244D-A698-DB6C55E84501}" type="presParOf" srcId="{59480F22-2EC4-5A43-AD53-2EF8C375F310}" destId="{24FE42B5-BC46-B84B-BA23-0A891E712B75}" srcOrd="0" destOrd="0" presId="urn:microsoft.com/office/officeart/2005/8/layout/list1"/>
    <dgm:cxn modelId="{1DE90CBE-DE76-FF4D-A05A-F040DA09D64C}" type="presParOf" srcId="{24FE42B5-BC46-B84B-BA23-0A891E712B75}" destId="{0D438D92-C803-B940-9ACD-0ACC854BFA5E}" srcOrd="0" destOrd="0" presId="urn:microsoft.com/office/officeart/2005/8/layout/list1"/>
    <dgm:cxn modelId="{70298EB1-BFF6-6F4F-A42E-DE3D4F87CA05}" type="presParOf" srcId="{24FE42B5-BC46-B84B-BA23-0A891E712B75}" destId="{F29FBD15-C4A8-804D-86A0-A7C7D6D612B0}" srcOrd="1" destOrd="0" presId="urn:microsoft.com/office/officeart/2005/8/layout/list1"/>
    <dgm:cxn modelId="{54EB9E17-CAE6-CC49-A1C7-459F22D94D46}" type="presParOf" srcId="{59480F22-2EC4-5A43-AD53-2EF8C375F310}" destId="{26837D13-77E1-CF47-BCFF-8D07DED9DCFD}" srcOrd="1" destOrd="0" presId="urn:microsoft.com/office/officeart/2005/8/layout/list1"/>
    <dgm:cxn modelId="{5C9FF202-3FED-B647-A282-243E9D7FC761}" type="presParOf" srcId="{59480F22-2EC4-5A43-AD53-2EF8C375F310}" destId="{7EAA407F-05F9-0244-A9BA-EEF7E7BBEA70}" srcOrd="2" destOrd="0" presId="urn:microsoft.com/office/officeart/2005/8/layout/list1"/>
    <dgm:cxn modelId="{AF21F1EF-8756-204D-BA44-CA166E012031}" type="presParOf" srcId="{59480F22-2EC4-5A43-AD53-2EF8C375F310}" destId="{5C986AB3-6DFF-F245-8C34-AFAB857836F8}" srcOrd="3" destOrd="0" presId="urn:microsoft.com/office/officeart/2005/8/layout/list1"/>
    <dgm:cxn modelId="{6E28CC65-9B53-CC46-B6C2-1733DCB4E4B1}" type="presParOf" srcId="{59480F22-2EC4-5A43-AD53-2EF8C375F310}" destId="{96C3FF3C-BB37-8C4C-BFB6-8F9008CF61AF}" srcOrd="4" destOrd="0" presId="urn:microsoft.com/office/officeart/2005/8/layout/list1"/>
    <dgm:cxn modelId="{1ED95496-5EBB-994B-9587-C279B916262F}" type="presParOf" srcId="{96C3FF3C-BB37-8C4C-BFB6-8F9008CF61AF}" destId="{A8DF95B7-A473-2547-B408-DC2B7365A506}" srcOrd="0" destOrd="0" presId="urn:microsoft.com/office/officeart/2005/8/layout/list1"/>
    <dgm:cxn modelId="{E0D44BB8-9CD1-434C-8FFA-C12F81D53AA0}" type="presParOf" srcId="{96C3FF3C-BB37-8C4C-BFB6-8F9008CF61AF}" destId="{C9424555-94AC-D947-B315-6EA3FFB01315}" srcOrd="1" destOrd="0" presId="urn:microsoft.com/office/officeart/2005/8/layout/list1"/>
    <dgm:cxn modelId="{A35D4417-6C13-794C-BABC-7789C5F3293D}" type="presParOf" srcId="{59480F22-2EC4-5A43-AD53-2EF8C375F310}" destId="{5B6C594A-4271-5241-8E32-563F2327F1EE}" srcOrd="5" destOrd="0" presId="urn:microsoft.com/office/officeart/2005/8/layout/list1"/>
    <dgm:cxn modelId="{CCF2C673-73A5-E940-A6C1-E49B18B8DAEA}" type="presParOf" srcId="{59480F22-2EC4-5A43-AD53-2EF8C375F310}" destId="{7BE99971-60BB-9946-B63F-3604D23BCDDB}" srcOrd="6" destOrd="0" presId="urn:microsoft.com/office/officeart/2005/8/layout/list1"/>
    <dgm:cxn modelId="{BF3B4CBA-CF25-664F-800E-9C4E12626920}" type="presParOf" srcId="{59480F22-2EC4-5A43-AD53-2EF8C375F310}" destId="{4A4E1308-3481-BC48-AB1F-0A3EA2D8C52E}" srcOrd="7" destOrd="0" presId="urn:microsoft.com/office/officeart/2005/8/layout/list1"/>
    <dgm:cxn modelId="{E8937281-7675-8F45-8DB7-8600C75B7418}" type="presParOf" srcId="{59480F22-2EC4-5A43-AD53-2EF8C375F310}" destId="{6406280C-DC42-F942-AA34-FF866461CE2A}" srcOrd="8" destOrd="0" presId="urn:microsoft.com/office/officeart/2005/8/layout/list1"/>
    <dgm:cxn modelId="{B1ADE0BC-2376-B34F-9C06-2F274CF9490C}" type="presParOf" srcId="{6406280C-DC42-F942-AA34-FF866461CE2A}" destId="{53AA8A1C-63C4-9B46-B39F-9221C74BFB0E}" srcOrd="0" destOrd="0" presId="urn:microsoft.com/office/officeart/2005/8/layout/list1"/>
    <dgm:cxn modelId="{13637306-5E13-354A-B875-8D2351E04CA3}" type="presParOf" srcId="{6406280C-DC42-F942-AA34-FF866461CE2A}" destId="{43C13CBD-B89A-474F-BF64-1EDAB65AA4F5}" srcOrd="1" destOrd="0" presId="urn:microsoft.com/office/officeart/2005/8/layout/list1"/>
    <dgm:cxn modelId="{53FB7A8A-7A96-7647-9172-922A5B4A3B89}" type="presParOf" srcId="{59480F22-2EC4-5A43-AD53-2EF8C375F310}" destId="{A8C86CF2-BAD1-5F47-B6C0-10D8005F4EC2}" srcOrd="9" destOrd="0" presId="urn:microsoft.com/office/officeart/2005/8/layout/list1"/>
    <dgm:cxn modelId="{C1B64B3D-C48C-E944-B8A2-59CCFABB6973}" type="presParOf" srcId="{59480F22-2EC4-5A43-AD53-2EF8C375F310}" destId="{EA6855DC-ADB1-AC47-BA34-AB8244F6EC36}" srcOrd="10" destOrd="0" presId="urn:microsoft.com/office/officeart/2005/8/layout/list1"/>
    <dgm:cxn modelId="{DB681375-CEF6-CE45-B3F0-D02EC9ECE5D9}" type="presParOf" srcId="{59480F22-2EC4-5A43-AD53-2EF8C375F310}" destId="{92EBAA97-B64D-2342-B766-7736AF288B94}" srcOrd="11" destOrd="0" presId="urn:microsoft.com/office/officeart/2005/8/layout/list1"/>
    <dgm:cxn modelId="{D03EBF35-E331-B544-BB44-B6A71B4517E5}" type="presParOf" srcId="{59480F22-2EC4-5A43-AD53-2EF8C375F310}" destId="{DC793520-37AB-CD43-894B-1D0B7FD4F610}" srcOrd="12" destOrd="0" presId="urn:microsoft.com/office/officeart/2005/8/layout/list1"/>
    <dgm:cxn modelId="{B3892AA8-2F9C-A442-9A4A-B219053D8741}" type="presParOf" srcId="{DC793520-37AB-CD43-894B-1D0B7FD4F610}" destId="{7733C0C4-92F1-3A44-BD32-446ACC238AD4}" srcOrd="0" destOrd="0" presId="urn:microsoft.com/office/officeart/2005/8/layout/list1"/>
    <dgm:cxn modelId="{D40DF720-0CBC-2448-87CE-A0AD454EC452}" type="presParOf" srcId="{DC793520-37AB-CD43-894B-1D0B7FD4F610}" destId="{F10FA879-ED39-1142-B88B-BE70D6AADE07}" srcOrd="1" destOrd="0" presId="urn:microsoft.com/office/officeart/2005/8/layout/list1"/>
    <dgm:cxn modelId="{09D0609F-3C58-924B-AA4B-77A393112518}" type="presParOf" srcId="{59480F22-2EC4-5A43-AD53-2EF8C375F310}" destId="{9CCB03DE-875A-E14C-A167-15BA5E4C97AA}" srcOrd="13" destOrd="0" presId="urn:microsoft.com/office/officeart/2005/8/layout/list1"/>
    <dgm:cxn modelId="{66672D0C-963B-D542-B610-1C82B2462C8C}" type="presParOf" srcId="{59480F22-2EC4-5A43-AD53-2EF8C375F310}" destId="{78846700-5D74-094F-BEEB-20013F68CCB3}" srcOrd="14" destOrd="0" presId="urn:microsoft.com/office/officeart/2005/8/layout/list1"/>
    <dgm:cxn modelId="{696C669E-3A34-3F41-9F9D-9BE690A982BB}" type="presParOf" srcId="{59480F22-2EC4-5A43-AD53-2EF8C375F310}" destId="{ECD01DC5-756D-E946-978C-F228DDE4FC8D}" srcOrd="15" destOrd="0" presId="urn:microsoft.com/office/officeart/2005/8/layout/list1"/>
    <dgm:cxn modelId="{9C531887-665F-9C4A-A43A-72C575726737}" type="presParOf" srcId="{59480F22-2EC4-5A43-AD53-2EF8C375F310}" destId="{3442B046-A775-A84D-A89D-61CA680BE513}" srcOrd="16" destOrd="0" presId="urn:microsoft.com/office/officeart/2005/8/layout/list1"/>
    <dgm:cxn modelId="{2E286E5D-F1EC-B04A-9A3C-BD341E82A679}" type="presParOf" srcId="{3442B046-A775-A84D-A89D-61CA680BE513}" destId="{89C72A94-F21B-C74F-9306-2282DB5D35E5}" srcOrd="0" destOrd="0" presId="urn:microsoft.com/office/officeart/2005/8/layout/list1"/>
    <dgm:cxn modelId="{80142749-A288-624B-A74D-079AA6B70CB7}" type="presParOf" srcId="{3442B046-A775-A84D-A89D-61CA680BE513}" destId="{FBB39F47-AAFA-C143-BD4C-5990BC90CDF5}" srcOrd="1" destOrd="0" presId="urn:microsoft.com/office/officeart/2005/8/layout/list1"/>
    <dgm:cxn modelId="{64642C83-623C-0C4F-AB0F-9B3706E04457}" type="presParOf" srcId="{59480F22-2EC4-5A43-AD53-2EF8C375F310}" destId="{0030DFBF-885D-D64C-9305-839FE9F43AD8}" srcOrd="17" destOrd="0" presId="urn:microsoft.com/office/officeart/2005/8/layout/list1"/>
    <dgm:cxn modelId="{927B5F1B-BE79-C942-9C46-6D72BE4A75D5}" type="presParOf" srcId="{59480F22-2EC4-5A43-AD53-2EF8C375F310}" destId="{6B6D177B-70A1-9A4D-9C9C-57154FB7AB1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mc:AlternateContent xmlns:mc="http://schemas.openxmlformats.org/markup-compatibility/2006" xmlns:a14="http://schemas.microsoft.com/office/drawing/2010/main">
      <mc:Choice Requires="a14">
        <dgm:pt modelId="{B32F343E-D999-C142-ACD2-CCB8B9BF54A6}">
          <dgm:prSet phldrT="[Text]"/>
          <dgm:spPr/>
          <dgm:t>
            <a:bodyPr/>
            <a:lstStyle/>
            <a:p>
              <a:pPr rtl="0"/>
              <a14:m>
                <m:oMathPara xmlns:m="http://schemas.openxmlformats.org/officeDocument/2006/math">
                  <m:oMathParaPr>
                    <m:jc m:val="centerGroup"/>
                  </m:oMathParaPr>
                  <m:oMath xmlns:m="http://schemas.openxmlformats.org/officeDocument/2006/math">
                    <m:r>
                      <m:rPr>
                        <m:sty m:val="p"/>
                      </m:rPr>
                      <a:rPr lang="he-IL" b="0" i="0" dirty="0" smtClean="0">
                        <a:latin typeface="Cambria Math" panose="02040503050406030204" pitchFamily="18" charset="0"/>
                      </a:rPr>
                      <m:t>Δ</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=30 </m:t>
                    </m:r>
                    <m:r>
                      <m:rPr>
                        <m:sty m:val="p"/>
                      </m:rPr>
                      <a:rPr lang="en-US" b="0" i="0" dirty="0" smtClean="0">
                        <a:latin typeface="Cambria Math" panose="02040503050406030204" pitchFamily="18" charset="0"/>
                      </a:rPr>
                      <m:t>min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𝑦</m:t>
                    </m:r>
                    <m:r>
                      <a:rPr lang="en-US" b="0" i="1" dirty="0" smtClean="0">
                        <a:latin typeface="Cambria Math" panose="02040503050406030204" pitchFamily="18" charset="0"/>
                      </a:rPr>
                      <m:t>=500 </m:t>
                    </m:r>
                    <m:r>
                      <a:rPr lang="en-US" b="0" i="1" dirty="0" smtClean="0">
                        <a:latin typeface="Cambria Math" panose="02040503050406030204" pitchFamily="18" charset="0"/>
                      </a:rPr>
                      <m:t>𝑚</m:t>
                    </m:r>
                  </m:oMath>
                </m:oMathPara>
              </a14:m>
              <a:endParaRPr lang="en-US" dirty="0"/>
            </a:p>
          </dgm:t>
        </dgm:pt>
      </mc:Choice>
      <mc:Fallback xmlns="">
        <dgm:pt modelId="{B32F343E-D999-C142-ACD2-CCB8B9BF54A6}">
          <dgm:prSet phldrT="[Text]"/>
          <dgm:spPr/>
          <dgm:t>
            <a:bodyPr/>
            <a:lstStyle/>
            <a:p>
              <a:pPr rtl="0"/>
              <a:r>
                <a:rPr lang="he-IL" b="0" i="0" dirty="0">
                  <a:latin typeface="Cambria Math" panose="02040503050406030204" pitchFamily="18" charset="0"/>
                </a:rPr>
                <a:t>Δ</a:t>
              </a:r>
              <a:r>
                <a:rPr lang="en-US" b="0" i="0" dirty="0">
                  <a:latin typeface="Cambria Math" panose="02040503050406030204" pitchFamily="18" charset="0"/>
                </a:rPr>
                <a:t>t=30 min.    Δ𝑥,Δ𝑦=500 𝑚</a:t>
              </a:r>
              <a:endParaRPr lang="en-US" dirty="0"/>
            </a:p>
          </dgm:t>
        </dgm:pt>
      </mc:Fallback>
    </mc:AlternateConten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dgm:pt modelId="{B32F343E-D999-C142-ACD2-CCB8B9BF54A6}">
      <dgm:prSet phldrT="[Text]"/>
      <dgm:spPr>
        <a:blipFill>
          <a:blip xmlns:r="http://schemas.openxmlformats.org/officeDocument/2006/relationships" r:embed="rId1"/>
          <a:stretch>
            <a:fillRect/>
          </a:stretch>
        </a:blipFill>
      </dgm:spPr>
      <dgm:t>
        <a:bodyPr/>
        <a:lstStyle/>
        <a:p>
          <a:r>
            <a:rPr lang="en-US">
              <a:noFill/>
            </a:rPr>
            <a:t> </a:t>
          </a:r>
        </a:p>
      </dgm:t>
    </dgm:p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mc:AlternateContent xmlns:mc="http://schemas.openxmlformats.org/markup-compatibility/2006" xmlns:a14="http://schemas.microsoft.com/office/drawing/2010/main">
      <mc:Choice Requires="a14">
        <dgm:pt modelId="{958333B5-A279-F240-B475-48BA4F52949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dirty="0"/>
            </a:p>
          </dgm:t>
        </dgm:pt>
      </mc:Choice>
      <mc:Fallback xmlns="">
        <dgm:pt modelId="{958333B5-A279-F240-B475-48BA4F529492}">
          <dgm:prSet phldrT="[Text]"/>
          <dgm:spPr/>
          <dgm:t>
            <a:bodyPr/>
            <a:lstStyle/>
            <a:p>
              <a:pPr rtl="0"/>
              <a:r>
                <a:rPr lang="en-US" b="0" i="0">
                  <a:latin typeface="Cambria Math" panose="02040503050406030204" pitchFamily="18" charset="0"/>
                </a:rPr>
                <a:t>𝑠_1,1</a:t>
              </a:r>
              <a:endParaRPr lang="en-US" dirty="0"/>
            </a:p>
          </dgm:t>
        </dgm:pt>
      </mc:Fallback>
    </mc:AlternateConten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mc:AlternateContent xmlns:mc="http://schemas.openxmlformats.org/markup-compatibility/2006" xmlns:a14="http://schemas.microsoft.com/office/drawing/2010/main">
      <mc:Choice Requires="a14">
        <dgm:pt modelId="{9C5E9E62-3468-A346-9796-2581BF325057}">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dirty="0"/>
            </a:p>
          </dgm:t>
        </dgm:pt>
      </mc:Choice>
      <mc:Fallback xmlns="">
        <dgm:pt modelId="{9C5E9E62-3468-A346-9796-2581BF325057}">
          <dgm:prSet phldrT="[Text]"/>
          <dgm:spPr/>
          <dgm:t>
            <a:bodyPr/>
            <a:lstStyle/>
            <a:p>
              <a:pPr rtl="0"/>
              <a:r>
                <a:rPr lang="en-US" b="0" i="0">
                  <a:latin typeface="Cambria Math" panose="02040503050406030204" pitchFamily="18" charset="0"/>
                </a:rPr>
                <a:t>𝑠_1,3</a:t>
              </a:r>
              <a:endParaRPr lang="en-US" dirty="0"/>
            </a:p>
          </dgm:t>
        </dgm:pt>
      </mc:Fallback>
    </mc:AlternateConten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mc:AlternateContent xmlns:mc="http://schemas.openxmlformats.org/markup-compatibility/2006" xmlns:a14="http://schemas.microsoft.com/office/drawing/2010/main">
      <mc:Choice Requires="a14">
        <dgm:pt modelId="{B82A0031-5020-1145-AF14-0428CAA8B33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dgm:t>
        </dgm:pt>
      </mc:Choice>
      <mc:Fallback xmlns="">
        <dgm:pt modelId="{B82A0031-5020-1145-AF14-0428CAA8B334}">
          <dgm:prSet phldrT="[Text]"/>
          <dgm:spPr/>
          <dgm:t>
            <a:bodyPr/>
            <a:lstStyle/>
            <a:p>
              <a:pPr rtl="0"/>
              <a:r>
                <a:rPr lang="en-US" b="0" i="0">
                  <a:latin typeface="Cambria Math" panose="02040503050406030204" pitchFamily="18" charset="0"/>
                </a:rPr>
                <a:t>𝑆_(1,𝑘)</a:t>
              </a:r>
              <a:endParaRPr lang="en-US" dirty="0"/>
            </a:p>
          </dgm:t>
        </dgm:pt>
      </mc:Fallback>
    </mc:AlternateConten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mc:AlternateContent xmlns:mc="http://schemas.openxmlformats.org/markup-compatibility/2006" xmlns:a14="http://schemas.microsoft.com/office/drawing/2010/main">
      <mc:Choice Requires="a14">
        <dgm:pt modelId="{39EF8130-84BB-8B40-969C-9B6B3EA55BC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dirty="0"/>
            </a:p>
          </dgm:t>
        </dgm:pt>
      </mc:Choice>
      <mc:Fallback xmlns="">
        <dgm:pt modelId="{39EF8130-84BB-8B40-969C-9B6B3EA55BC3}">
          <dgm:prSet phldrT="[Text]"/>
          <dgm:spPr/>
          <dgm:t>
            <a:bodyPr/>
            <a:lstStyle/>
            <a:p>
              <a:pPr rtl="0"/>
              <a:r>
                <a:rPr lang="en-US" b="0" i="0">
                  <a:latin typeface="Cambria Math" panose="02040503050406030204" pitchFamily="18" charset="0"/>
                </a:rPr>
                <a:t>𝑠_1,2</a:t>
              </a:r>
              <a:endParaRPr lang="en-US" dirty="0"/>
            </a:p>
          </dgm:t>
        </dgm:pt>
      </mc:Fallback>
    </mc:AlternateConten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mc:AlternateContent xmlns:mc="http://schemas.openxmlformats.org/markup-compatibility/2006" xmlns:a14="http://schemas.microsoft.com/office/drawing/2010/main">
      <mc:Choice Requires="a14">
        <dgm:pt modelId="{6B7E624B-95DC-FF44-82D6-B0D1D9F45560}">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1,1,1</m:t>
                        </m:r>
                      </m:sub>
                    </m:sSub>
                  </m:oMath>
                </m:oMathPara>
              </a14:m>
              <a:endParaRPr lang="en-US" dirty="0"/>
            </a:p>
          </dgm:t>
        </dgm:pt>
      </mc:Choice>
      <mc:Fallback xmlns="">
        <dgm:pt modelId="{6B7E624B-95DC-FF44-82D6-B0D1D9F45560}">
          <dgm:prSet phldrT="[Text]"/>
          <dgm:spPr/>
          <dgm:t>
            <a:bodyPr/>
            <a:lstStyle/>
            <a:p>
              <a:pPr rtl="0"/>
              <a:r>
                <a:rPr lang="en-US" b="0" i="0">
                  <a:latin typeface="Cambria Math" panose="02040503050406030204" pitchFamily="18" charset="0"/>
                </a:rPr>
                <a:t>𝑠_1,1,1</a:t>
              </a:r>
              <a:endParaRPr lang="en-US" dirty="0"/>
            </a:p>
          </dgm:t>
        </dgm:pt>
      </mc:Fallback>
    </mc:AlternateConten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mc:AlternateContent xmlns:mc="http://schemas.openxmlformats.org/markup-compatibility/2006" xmlns:a14="http://schemas.microsoft.com/office/drawing/2010/main">
      <mc:Choice Requires="a14">
        <dgm:pt modelId="{F3A8B323-191E-024E-96DC-C7FAAF79874D}">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1,1,2</m:t>
                        </m:r>
                      </m:sub>
                    </m:sSub>
                  </m:oMath>
                </m:oMathPara>
              </a14:m>
              <a:endParaRPr lang="en-US" dirty="0"/>
            </a:p>
          </dgm:t>
        </dgm:pt>
      </mc:Choice>
      <mc:Fallback xmlns="">
        <dgm:pt modelId="{F3A8B323-191E-024E-96DC-C7FAAF79874D}">
          <dgm:prSet phldrT="[Text]"/>
          <dgm:spPr/>
          <dgm:t>
            <a:bodyPr/>
            <a:lstStyle/>
            <a:p>
              <a:pPr rtl="0"/>
              <a:r>
                <a:rPr lang="en-US" b="0" i="0">
                  <a:latin typeface="Cambria Math" panose="02040503050406030204" pitchFamily="18" charset="0"/>
                </a:rPr>
                <a:t>𝑠_1,1,2</a:t>
              </a:r>
              <a:endParaRPr lang="en-US" dirty="0"/>
            </a:p>
          </dgm:t>
        </dgm:pt>
      </mc:Fallback>
    </mc:AlternateConten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mc:AlternateContent xmlns:mc="http://schemas.openxmlformats.org/markup-compatibility/2006" xmlns:a14="http://schemas.microsoft.com/office/drawing/2010/main">
      <mc:Choice Requires="a14">
        <dgm:pt modelId="{E05F0E51-E64C-5940-919F-58A7ACF59FB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r>
                          <a:rPr lang="en-US" b="0" i="1" smtClean="0">
                            <a:latin typeface="Cambria Math" panose="02040503050406030204" pitchFamily="18" charset="0"/>
                          </a:rPr>
                          <m:t>𝑘</m:t>
                        </m:r>
                      </m:sub>
                    </m:sSub>
                  </m:oMath>
                </m:oMathPara>
              </a14:m>
              <a:endParaRPr lang="en-US" dirty="0"/>
            </a:p>
          </dgm:t>
        </dgm:pt>
      </mc:Choice>
      <mc:Fallback xmlns="">
        <dgm:pt modelId="{E05F0E51-E64C-5940-919F-58A7ACF59FB2}">
          <dgm:prSet phldrT="[Text]"/>
          <dgm:spPr/>
          <dgm:t>
            <a:bodyPr/>
            <a:lstStyle/>
            <a:p>
              <a:pPr rtl="0"/>
              <a:r>
                <a:rPr lang="en-US" b="0" i="0">
                  <a:latin typeface="Cambria Math" panose="02040503050406030204" pitchFamily="18" charset="0"/>
                </a:rPr>
                <a:t>𝑠_(1,1,𝑘)</a:t>
              </a:r>
              <a:endParaRPr lang="en-US" dirty="0"/>
            </a:p>
          </dgm:t>
        </dgm:pt>
      </mc:Fallback>
    </mc:AlternateConten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mc:AlternateContent xmlns:mc="http://schemas.openxmlformats.org/markup-compatibility/2006" xmlns:a14="http://schemas.microsoft.com/office/drawing/2010/main">
      <mc:Choice Requires="a14">
        <dgm:pt modelId="{347AE1FA-0725-A241-A7D0-4938F2A34FD9}">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1,2,1</m:t>
                        </m:r>
                      </m:sub>
                    </m:sSub>
                  </m:oMath>
                </m:oMathPara>
              </a14:m>
              <a:endParaRPr lang="en-US" dirty="0"/>
            </a:p>
          </dgm:t>
        </dgm:pt>
      </mc:Choice>
      <mc:Fallback xmlns="">
        <dgm:pt modelId="{347AE1FA-0725-A241-A7D0-4938F2A34FD9}">
          <dgm:prSet phldrT="[Text]"/>
          <dgm:spPr/>
          <dgm:t>
            <a:bodyPr/>
            <a:lstStyle/>
            <a:p>
              <a:pPr rtl="0"/>
              <a:r>
                <a:rPr lang="en-US" b="0" i="0">
                  <a:latin typeface="Cambria Math" panose="02040503050406030204" pitchFamily="18" charset="0"/>
                </a:rPr>
                <a:t>𝑠_1,2,1</a:t>
              </a:r>
              <a:endParaRPr lang="en-US" dirty="0"/>
            </a:p>
          </dgm:t>
        </dgm:pt>
      </mc:Fallback>
    </mc:AlternateConten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mc:AlternateContent xmlns:mc="http://schemas.openxmlformats.org/markup-compatibility/2006" xmlns:a14="http://schemas.microsoft.com/office/drawing/2010/main">
      <mc:Choice Requires="a14">
        <dgm:pt modelId="{68A07594-8DDA-7F4B-BCDE-BC3B9ED93386}">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1,2,2</m:t>
                        </m:r>
                      </m:sub>
                    </m:sSub>
                  </m:oMath>
                </m:oMathPara>
              </a14:m>
              <a:endParaRPr lang="en-US" dirty="0"/>
            </a:p>
          </dgm:t>
        </dgm:pt>
      </mc:Choice>
      <mc:Fallback xmlns="">
        <dgm:pt modelId="{68A07594-8DDA-7F4B-BCDE-BC3B9ED93386}">
          <dgm:prSet phldrT="[Text]"/>
          <dgm:spPr/>
          <dgm:t>
            <a:bodyPr/>
            <a:lstStyle/>
            <a:p>
              <a:pPr rtl="0"/>
              <a:r>
                <a:rPr lang="en-US" b="0" i="0">
                  <a:latin typeface="Cambria Math" panose="02040503050406030204" pitchFamily="18" charset="0"/>
                </a:rPr>
                <a:t>𝑠_1,2,2</a:t>
              </a:r>
              <a:endParaRPr lang="en-US" dirty="0"/>
            </a:p>
          </dgm:t>
        </dgm:pt>
      </mc:Fallback>
    </mc:AlternateConten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mc:AlternateContent xmlns:mc="http://schemas.openxmlformats.org/markup-compatibility/2006" xmlns:a14="http://schemas.microsoft.com/office/drawing/2010/main">
      <mc:Choice Requires="a14">
        <dgm:pt modelId="{7F429637-2994-7F4F-A0E3-0D2570528C9B}">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r>
                          <a:rPr lang="en-US" b="0" i="1" smtClean="0">
                            <a:latin typeface="Cambria Math" panose="02040503050406030204" pitchFamily="18" charset="0"/>
                          </a:rPr>
                          <m:t>𝑘</m:t>
                        </m:r>
                      </m:sub>
                    </m:sSub>
                  </m:oMath>
                </m:oMathPara>
              </a14:m>
              <a:endParaRPr lang="en-US" dirty="0"/>
            </a:p>
          </dgm:t>
        </dgm:pt>
      </mc:Choice>
      <mc:Fallback xmlns="">
        <dgm:pt modelId="{7F429637-2994-7F4F-A0E3-0D2570528C9B}">
          <dgm:prSet phldrT="[Text]"/>
          <dgm:spPr/>
          <dgm:t>
            <a:bodyPr/>
            <a:lstStyle/>
            <a:p>
              <a:pPr/>
              <a:r>
                <a:rPr lang="en-US" b="0" i="0">
                  <a:latin typeface="Cambria Math" panose="02040503050406030204" pitchFamily="18" charset="0"/>
                </a:rPr>
                <a:t>𝑠_(1,2,𝑘)</a:t>
              </a:r>
              <a:endParaRPr lang="en-US" dirty="0"/>
            </a:p>
          </dgm:t>
        </dgm:pt>
      </mc:Fallback>
    </mc:AlternateConten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mc:AlternateContent xmlns:mc="http://schemas.openxmlformats.org/markup-compatibility/2006" xmlns:a14="http://schemas.microsoft.com/office/drawing/2010/main">
      <mc:Choice Requires="a14">
        <dgm:pt modelId="{9648BBE1-634C-B645-9A5B-18FD8359E7F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1,3,1</m:t>
                        </m:r>
                      </m:sub>
                    </m:sSub>
                  </m:oMath>
                </m:oMathPara>
              </a14:m>
              <a:endParaRPr lang="en-US" dirty="0"/>
            </a:p>
          </dgm:t>
        </dgm:pt>
      </mc:Choice>
      <mc:Fallback xmlns="">
        <dgm:pt modelId="{9648BBE1-634C-B645-9A5B-18FD8359E7F3}">
          <dgm:prSet phldrT="[Text]"/>
          <dgm:spPr/>
          <dgm:t>
            <a:bodyPr/>
            <a:lstStyle/>
            <a:p>
              <a:pPr rtl="0"/>
              <a:r>
                <a:rPr lang="en-US" b="0" i="0">
                  <a:latin typeface="Cambria Math" panose="02040503050406030204" pitchFamily="18" charset="0"/>
                </a:rPr>
                <a:t>𝑠_1,3,1</a:t>
              </a:r>
              <a:endParaRPr lang="en-US" dirty="0"/>
            </a:p>
          </dgm:t>
        </dgm:pt>
      </mc:Fallback>
    </mc:AlternateConten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mc:AlternateContent xmlns:mc="http://schemas.openxmlformats.org/markup-compatibility/2006" xmlns:a14="http://schemas.microsoft.com/office/drawing/2010/main">
      <mc:Choice Requires="a14">
        <dgm:pt modelId="{AF100650-7F9F-B444-8B0F-5BBF54F6576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1,3,2</m:t>
                        </m:r>
                      </m:sub>
                    </m:sSub>
                  </m:oMath>
                </m:oMathPara>
              </a14:m>
              <a:endParaRPr lang="en-US" dirty="0"/>
            </a:p>
          </dgm:t>
        </dgm:pt>
      </mc:Choice>
      <mc:Fallback xmlns="">
        <dgm:pt modelId="{AF100650-7F9F-B444-8B0F-5BBF54F65764}">
          <dgm:prSet phldrT="[Text]"/>
          <dgm:spPr/>
          <dgm:t>
            <a:bodyPr/>
            <a:lstStyle/>
            <a:p>
              <a:pPr rtl="0"/>
              <a:r>
                <a:rPr lang="en-US" b="0" i="0">
                  <a:latin typeface="Cambria Math" panose="02040503050406030204" pitchFamily="18" charset="0"/>
                </a:rPr>
                <a:t>𝑠_1,3,2</a:t>
              </a:r>
              <a:endParaRPr lang="en-US" dirty="0"/>
            </a:p>
          </dgm:t>
        </dgm:pt>
      </mc:Fallback>
    </mc:AlternateConten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mc:AlternateContent xmlns:mc="http://schemas.openxmlformats.org/markup-compatibility/2006" xmlns:a14="http://schemas.microsoft.com/office/drawing/2010/main">
      <mc:Choice Requires="a14">
        <dgm:pt modelId="{72B25568-DDC1-FA48-87E8-B6555854649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r>
                          <a:rPr lang="en-US" b="0" i="1" smtClean="0">
                            <a:latin typeface="Cambria Math" panose="02040503050406030204" pitchFamily="18" charset="0"/>
                          </a:rPr>
                          <m:t>𝑘</m:t>
                        </m:r>
                      </m:sub>
                    </m:sSub>
                  </m:oMath>
                </m:oMathPara>
              </a14:m>
              <a:endParaRPr lang="en-US" dirty="0"/>
            </a:p>
          </dgm:t>
        </dgm:pt>
      </mc:Choice>
      <mc:Fallback xmlns="">
        <dgm:pt modelId="{72B25568-DDC1-FA48-87E8-B6555854649D}">
          <dgm:prSet phldrT="[Text]"/>
          <dgm:spPr/>
          <dgm:t>
            <a:bodyPr/>
            <a:lstStyle/>
            <a:p>
              <a:pPr/>
              <a:r>
                <a:rPr lang="en-US" b="0" i="0">
                  <a:latin typeface="Cambria Math" panose="02040503050406030204" pitchFamily="18" charset="0"/>
                </a:rPr>
                <a:t>𝑠_(1,3,𝑘)</a:t>
              </a:r>
              <a:endParaRPr lang="en-US" dirty="0"/>
            </a:p>
          </dgm:t>
        </dgm:pt>
      </mc:Fallback>
    </mc:AlternateConten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mc:AlternateContent xmlns:mc="http://schemas.openxmlformats.org/markup-compatibility/2006" xmlns:a14="http://schemas.microsoft.com/office/drawing/2010/main">
      <mc:Choice Requires="a14">
        <dgm:pt modelId="{D74DBF0F-4CB9-9947-A4AA-47BCCD14A718}">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dgm:t>
        </dgm:pt>
      </mc:Choice>
      <mc:Fallback xmlns="">
        <dgm:pt modelId="{D74DBF0F-4CB9-9947-A4AA-47BCCD14A718}">
          <dgm:prSet phldrT="[Text]"/>
          <dgm:spPr/>
          <dgm:t>
            <a:bodyPr/>
            <a:lstStyle/>
            <a:p>
              <a:pPr rtl="0"/>
              <a:r>
                <a:rPr lang="en-US" b="0" i="0">
                  <a:latin typeface="Cambria Math" panose="02040503050406030204" pitchFamily="18" charset="0"/>
                </a:rPr>
                <a:t>𝑠_(1,𝑘,1)</a:t>
              </a:r>
              <a:endParaRPr lang="en-US" dirty="0"/>
            </a:p>
          </dgm:t>
        </dgm:pt>
      </mc:Fallback>
    </mc:AlternateConten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mc:AlternateContent xmlns:mc="http://schemas.openxmlformats.org/markup-compatibility/2006" xmlns:a14="http://schemas.microsoft.com/office/drawing/2010/main">
      <mc:Choice Requires="a14">
        <dgm:pt modelId="{181C929E-0FC8-BC41-94C6-2E44E6FF718B}">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sub>
                    </m:sSub>
                  </m:oMath>
                </m:oMathPara>
              </a14:m>
              <a:endParaRPr lang="en-US" dirty="0"/>
            </a:p>
          </dgm:t>
        </dgm:pt>
      </mc:Choice>
      <mc:Fallback xmlns="">
        <dgm:pt modelId="{181C929E-0FC8-BC41-94C6-2E44E6FF718B}">
          <dgm:prSet phldrT="[Text]"/>
          <dgm:spPr/>
          <dgm:t>
            <a:bodyPr/>
            <a:lstStyle/>
            <a:p>
              <a:pPr rtl="0"/>
              <a:r>
                <a:rPr lang="en-US" b="0" i="0">
                  <a:latin typeface="Cambria Math" panose="02040503050406030204" pitchFamily="18" charset="0"/>
                </a:rPr>
                <a:t>𝑠_(1,𝑘,2)</a:t>
              </a:r>
              <a:endParaRPr lang="en-US" dirty="0"/>
            </a:p>
          </dgm:t>
        </dgm:pt>
      </mc:Fallback>
    </mc:AlternateConten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mc:AlternateContent xmlns:mc="http://schemas.openxmlformats.org/markup-compatibility/2006" xmlns:a14="http://schemas.microsoft.com/office/drawing/2010/main">
      <mc:Choice Requires="a14">
        <dgm:pt modelId="{604861B8-72BA-D248-B742-E5E3E91FD330}">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604861B8-72BA-D248-B742-E5E3E91FD330}">
          <dgm:prSet phldrT="[Text]"/>
          <dgm:spPr/>
          <dgm:t>
            <a:bodyPr/>
            <a:lstStyle/>
            <a:p>
              <a:pPr/>
              <a:r>
                <a:rPr lang="en-US" b="0" i="0">
                  <a:latin typeface="Cambria Math" panose="02040503050406030204" pitchFamily="18" charset="0"/>
                </a:rPr>
                <a:t>𝑠_(1,𝑘,𝑘)</a:t>
              </a:r>
              <a:endParaRPr lang="en-US" dirty="0"/>
            </a:p>
          </dgm:t>
        </dgm:pt>
      </mc:Fallback>
    </mc:AlternateConten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97169"/>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44633-DE84-494D-BEEE-375391FA0306}">
      <dsp:nvSpPr>
        <dsp:cNvPr id="0" name=""/>
        <dsp:cNvSpPr/>
      </dsp:nvSpPr>
      <dsp:spPr>
        <a:xfrm>
          <a:off x="406090" y="116729"/>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Problem Definition</a:t>
          </a:r>
        </a:p>
      </dsp:txBody>
      <dsp:txXfrm>
        <a:off x="433470" y="144109"/>
        <a:ext cx="5630502" cy="506120"/>
      </dsp:txXfrm>
    </dsp:sp>
    <dsp:sp modelId="{BED1E481-973E-F440-8CF0-1622B4EA4046}">
      <dsp:nvSpPr>
        <dsp:cNvPr id="0" name=""/>
        <dsp:cNvSpPr/>
      </dsp:nvSpPr>
      <dsp:spPr>
        <a:xfrm>
          <a:off x="0" y="1259009"/>
          <a:ext cx="8121804"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E78213-BE73-154C-8B95-3FC8ED660C72}">
      <dsp:nvSpPr>
        <dsp:cNvPr id="0" name=""/>
        <dsp:cNvSpPr/>
      </dsp:nvSpPr>
      <dsp:spPr>
        <a:xfrm>
          <a:off x="406090" y="978569"/>
          <a:ext cx="568526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Mathematical breakdown of problem</a:t>
          </a:r>
        </a:p>
      </dsp:txBody>
      <dsp:txXfrm>
        <a:off x="433470" y="1005949"/>
        <a:ext cx="5630502" cy="506120"/>
      </dsp:txXfrm>
    </dsp:sp>
    <dsp:sp modelId="{E7F14AC2-6222-9F45-B0B4-F8C0C29EE3EE}">
      <dsp:nvSpPr>
        <dsp:cNvPr id="0" name=""/>
        <dsp:cNvSpPr/>
      </dsp:nvSpPr>
      <dsp:spPr>
        <a:xfrm>
          <a:off x="0" y="2120849"/>
          <a:ext cx="8121804"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9F731-087F-1B4D-8A17-4FD65B32C0DB}">
      <dsp:nvSpPr>
        <dsp:cNvPr id="0" name=""/>
        <dsp:cNvSpPr/>
      </dsp:nvSpPr>
      <dsp:spPr>
        <a:xfrm>
          <a:off x="406090" y="1840409"/>
          <a:ext cx="5685262"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Anticipatory planner – mathematical background</a:t>
          </a:r>
        </a:p>
      </dsp:txBody>
      <dsp:txXfrm>
        <a:off x="433470" y="1867789"/>
        <a:ext cx="5630502" cy="506120"/>
      </dsp:txXfrm>
    </dsp:sp>
    <dsp:sp modelId="{74A2CEC1-C938-0A41-83D0-3D28ED602248}">
      <dsp:nvSpPr>
        <dsp:cNvPr id="0" name=""/>
        <dsp:cNvSpPr/>
      </dsp:nvSpPr>
      <dsp:spPr>
        <a:xfrm>
          <a:off x="0" y="2982689"/>
          <a:ext cx="8121804"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342" tIns="395732" rIns="63034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analysis</a:t>
          </a:r>
        </a:p>
        <a:p>
          <a:pPr marL="171450" lvl="1" indent="-171450" algn="l" defTabSz="844550">
            <a:lnSpc>
              <a:spcPct val="90000"/>
            </a:lnSpc>
            <a:spcBef>
              <a:spcPct val="0"/>
            </a:spcBef>
            <a:spcAft>
              <a:spcPct val="15000"/>
            </a:spcAft>
            <a:buChar char="•"/>
          </a:pPr>
          <a:r>
            <a:rPr lang="en-US" sz="1900" kern="1200"/>
            <a:t>Probability function</a:t>
          </a:r>
        </a:p>
        <a:p>
          <a:pPr marL="171450" lvl="1" indent="-171450" algn="l" defTabSz="844550">
            <a:lnSpc>
              <a:spcPct val="90000"/>
            </a:lnSpc>
            <a:spcBef>
              <a:spcPct val="0"/>
            </a:spcBef>
            <a:spcAft>
              <a:spcPct val="15000"/>
            </a:spcAft>
            <a:buChar char="•"/>
          </a:pPr>
          <a:r>
            <a:rPr lang="en-US" sz="1900" kern="1200"/>
            <a:t>Deterministic problem solvers</a:t>
          </a:r>
        </a:p>
        <a:p>
          <a:pPr marL="171450" lvl="1" indent="-171450" algn="l" defTabSz="844550">
            <a:lnSpc>
              <a:spcPct val="90000"/>
            </a:lnSpc>
            <a:spcBef>
              <a:spcPct val="0"/>
            </a:spcBef>
            <a:spcAft>
              <a:spcPct val="15000"/>
            </a:spcAft>
            <a:buChar char="•"/>
          </a:pPr>
          <a:r>
            <a:rPr lang="en-US" sz="1900" kern="1200"/>
            <a:t>Anticipatory algorithm </a:t>
          </a:r>
        </a:p>
        <a:p>
          <a:pPr marL="171450" lvl="1" indent="-171450" algn="l" defTabSz="844550">
            <a:lnSpc>
              <a:spcPct val="90000"/>
            </a:lnSpc>
            <a:spcBef>
              <a:spcPct val="0"/>
            </a:spcBef>
            <a:spcAft>
              <a:spcPct val="15000"/>
            </a:spcAft>
            <a:buChar char="•"/>
          </a:pPr>
          <a:r>
            <a:rPr lang="en-US" sz="1900" kern="1200"/>
            <a:t>Results</a:t>
          </a:r>
        </a:p>
      </dsp:txBody>
      <dsp:txXfrm>
        <a:off x="0" y="2982689"/>
        <a:ext cx="8121804" cy="2034900"/>
      </dsp:txXfrm>
    </dsp:sp>
    <dsp:sp modelId="{8FDD6F84-FAA3-D846-AEA3-08F30882F4B6}">
      <dsp:nvSpPr>
        <dsp:cNvPr id="0" name=""/>
        <dsp:cNvSpPr/>
      </dsp:nvSpPr>
      <dsp:spPr>
        <a:xfrm>
          <a:off x="406090" y="2702249"/>
          <a:ext cx="568526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Example – Uber , Manhattan</a:t>
          </a:r>
        </a:p>
      </dsp:txBody>
      <dsp:txXfrm>
        <a:off x="433470" y="2729629"/>
        <a:ext cx="5630502" cy="506120"/>
      </dsp:txXfrm>
    </dsp:sp>
    <dsp:sp modelId="{9D9CA0FB-C660-3640-95F5-82665156925F}">
      <dsp:nvSpPr>
        <dsp:cNvPr id="0" name=""/>
        <dsp:cNvSpPr/>
      </dsp:nvSpPr>
      <dsp:spPr>
        <a:xfrm>
          <a:off x="0" y="5400629"/>
          <a:ext cx="8121804"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6E48BE-B29A-3241-A3DC-20510D8F2516}">
      <dsp:nvSpPr>
        <dsp:cNvPr id="0" name=""/>
        <dsp:cNvSpPr/>
      </dsp:nvSpPr>
      <dsp:spPr>
        <a:xfrm>
          <a:off x="406090" y="5120189"/>
          <a:ext cx="5685262"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433470" y="5147569"/>
        <a:ext cx="5630502" cy="506120"/>
      </dsp:txXfrm>
    </dsp:sp>
    <dsp:sp modelId="{51DF9BE0-B58A-BF44-9517-01966E62F3B2}">
      <dsp:nvSpPr>
        <dsp:cNvPr id="0" name=""/>
        <dsp:cNvSpPr/>
      </dsp:nvSpPr>
      <dsp:spPr>
        <a:xfrm>
          <a:off x="0" y="6262470"/>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6CDAE-D5DD-7F4D-8E24-12FBF40271A7}">
      <dsp:nvSpPr>
        <dsp:cNvPr id="0" name=""/>
        <dsp:cNvSpPr/>
      </dsp:nvSpPr>
      <dsp:spPr>
        <a:xfrm>
          <a:off x="406090" y="5982030"/>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433470" y="6009410"/>
        <a:ext cx="563050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4FBE-079D-AE47-A636-595C1EC5943C}">
      <dsp:nvSpPr>
        <dsp:cNvPr id="0" name=""/>
        <dsp:cNvSpPr/>
      </dsp:nvSpPr>
      <dsp:spPr>
        <a:xfrm>
          <a:off x="0" y="917748"/>
          <a:ext cx="7961970" cy="158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Limited known number of agents</a:t>
          </a:r>
        </a:p>
        <a:p>
          <a:pPr marL="228600" lvl="1" indent="-228600" algn="l" defTabSz="933450" rtl="0">
            <a:lnSpc>
              <a:spcPct val="90000"/>
            </a:lnSpc>
            <a:spcBef>
              <a:spcPct val="0"/>
            </a:spcBef>
            <a:spcAft>
              <a:spcPct val="15000"/>
            </a:spcAft>
            <a:buChar char="•"/>
          </a:pPr>
          <a:r>
            <a:rPr lang="en-US" sz="2100" kern="1200" dirty="0"/>
            <a:t>Real time requests created throughout time (stochastic) </a:t>
          </a:r>
        </a:p>
        <a:p>
          <a:pPr marL="228600" lvl="1" indent="-228600" algn="l" defTabSz="933450" rtl="0">
            <a:lnSpc>
              <a:spcPct val="90000"/>
            </a:lnSpc>
            <a:spcBef>
              <a:spcPct val="0"/>
            </a:spcBef>
            <a:spcAft>
              <a:spcPct val="15000"/>
            </a:spcAft>
            <a:buChar char="•"/>
          </a:pPr>
          <a:r>
            <a:rPr lang="en-US" sz="2100" kern="1200" dirty="0"/>
            <a:t>Historical data of previous requests</a:t>
          </a:r>
        </a:p>
      </dsp:txBody>
      <dsp:txXfrm>
        <a:off x="0" y="917748"/>
        <a:ext cx="7961970" cy="1587600"/>
      </dsp:txXfrm>
    </dsp:sp>
    <dsp:sp modelId="{B32747E8-EFA6-0441-A79C-A50A882DADF2}">
      <dsp:nvSpPr>
        <dsp:cNvPr id="0" name=""/>
        <dsp:cNvSpPr/>
      </dsp:nvSpPr>
      <dsp:spPr>
        <a:xfrm>
          <a:off x="398098" y="607788"/>
          <a:ext cx="5573379"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Input</a:t>
          </a:r>
        </a:p>
      </dsp:txBody>
      <dsp:txXfrm>
        <a:off x="428360" y="638050"/>
        <a:ext cx="5512855" cy="559396"/>
      </dsp:txXfrm>
    </dsp:sp>
    <dsp:sp modelId="{B22AEA9C-7E7A-8C4E-9ADE-52182125FE99}">
      <dsp:nvSpPr>
        <dsp:cNvPr id="0" name=""/>
        <dsp:cNvSpPr/>
      </dsp:nvSpPr>
      <dsp:spPr>
        <a:xfrm>
          <a:off x="0" y="2928708"/>
          <a:ext cx="7961970" cy="1521449"/>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Maximize amount of requests answered throughout a given day using a set number of agents</a:t>
          </a:r>
        </a:p>
        <a:p>
          <a:pPr marL="228600" lvl="1" indent="-228600" algn="l" defTabSz="933450">
            <a:lnSpc>
              <a:spcPct val="90000"/>
            </a:lnSpc>
            <a:spcBef>
              <a:spcPct val="0"/>
            </a:spcBef>
            <a:spcAft>
              <a:spcPct val="15000"/>
            </a:spcAft>
            <a:buChar char="•"/>
          </a:pPr>
          <a:r>
            <a:rPr lang="en-US" sz="2100" kern="1200" dirty="0"/>
            <a:t>Minimize overall use of each agent</a:t>
          </a:r>
        </a:p>
      </dsp:txBody>
      <dsp:txXfrm>
        <a:off x="0" y="2928708"/>
        <a:ext cx="7961970" cy="1521449"/>
      </dsp:txXfrm>
    </dsp:sp>
    <dsp:sp modelId="{B695B633-C125-9E4C-800D-A79CEB3F2FBF}">
      <dsp:nvSpPr>
        <dsp:cNvPr id="0" name=""/>
        <dsp:cNvSpPr/>
      </dsp:nvSpPr>
      <dsp:spPr>
        <a:xfrm>
          <a:off x="398098" y="2618748"/>
          <a:ext cx="5573379" cy="61992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Goal</a:t>
          </a:r>
        </a:p>
      </dsp:txBody>
      <dsp:txXfrm>
        <a:off x="428360" y="2649010"/>
        <a:ext cx="5512855" cy="559396"/>
      </dsp:txXfrm>
    </dsp:sp>
    <dsp:sp modelId="{6D10F7D0-4B07-D949-AF57-D456FB1E976C}">
      <dsp:nvSpPr>
        <dsp:cNvPr id="0" name=""/>
        <dsp:cNvSpPr/>
      </dsp:nvSpPr>
      <dsp:spPr>
        <a:xfrm>
          <a:off x="0" y="4873518"/>
          <a:ext cx="7961970" cy="5292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E059D-2D1B-D04F-A2D1-B616D07FDC83}">
      <dsp:nvSpPr>
        <dsp:cNvPr id="0" name=""/>
        <dsp:cNvSpPr/>
      </dsp:nvSpPr>
      <dsp:spPr>
        <a:xfrm>
          <a:off x="398098" y="4563558"/>
          <a:ext cx="5573379" cy="61992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a:lnSpc>
              <a:spcPct val="90000"/>
            </a:lnSpc>
            <a:spcBef>
              <a:spcPct val="0"/>
            </a:spcBef>
            <a:spcAft>
              <a:spcPct val="35000"/>
            </a:spcAft>
            <a:buNone/>
          </a:pPr>
          <a:r>
            <a:rPr lang="en-US" sz="2100" kern="1200" dirty="0"/>
            <a:t>“On-line Continual Planning Problem – OCPP”</a:t>
          </a:r>
        </a:p>
      </dsp:txBody>
      <dsp:txXfrm>
        <a:off x="428360" y="4593820"/>
        <a:ext cx="551285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F084-95C2-B74B-9C6C-EE8EFE6922CA}">
      <dsp:nvSpPr>
        <dsp:cNvPr id="0" name=""/>
        <dsp:cNvSpPr/>
      </dsp:nvSpPr>
      <dsp:spPr>
        <a:xfrm>
          <a:off x="-6920400" y="-1058939"/>
          <a:ext cx="8243105" cy="8243105"/>
        </a:xfrm>
        <a:prstGeom prst="blockArc">
          <a:avLst>
            <a:gd name="adj1" fmla="val 18900000"/>
            <a:gd name="adj2" fmla="val 2700000"/>
            <a:gd name="adj3" fmla="val 2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821ED-BB0A-B344-914C-275AC15A4E33}">
      <dsp:nvSpPr>
        <dsp:cNvPr id="0" name=""/>
        <dsp:cNvSpPr/>
      </dsp:nvSpPr>
      <dsp:spPr>
        <a:xfrm>
          <a:off x="429684" y="278452"/>
          <a:ext cx="7233752" cy="55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World (agents) </a:t>
          </a:r>
        </a:p>
      </dsp:txBody>
      <dsp:txXfrm>
        <a:off x="429684" y="278452"/>
        <a:ext cx="7233752" cy="556660"/>
      </dsp:txXfrm>
    </dsp:sp>
    <dsp:sp modelId="{A3D1A30F-51A0-0045-AAD8-61E0310A1403}">
      <dsp:nvSpPr>
        <dsp:cNvPr id="0" name=""/>
        <dsp:cNvSpPr/>
      </dsp:nvSpPr>
      <dsp:spPr>
        <a:xfrm>
          <a:off x="81771" y="208870"/>
          <a:ext cx="695825" cy="69582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6BE713-6023-9D46-AD5B-B59DA52F0062}">
      <dsp:nvSpPr>
        <dsp:cNvPr id="0" name=""/>
        <dsp:cNvSpPr/>
      </dsp:nvSpPr>
      <dsp:spPr>
        <a:xfrm>
          <a:off x="933790" y="1113933"/>
          <a:ext cx="6729646" cy="556660"/>
        </a:xfrm>
        <a:prstGeom prst="rect">
          <a:avLst/>
        </a:prstGeom>
        <a:solidFill>
          <a:schemeClr val="accent5">
            <a:hueOff val="1001784"/>
            <a:satOff val="-439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Known goals (requests)</a:t>
          </a:r>
        </a:p>
      </dsp:txBody>
      <dsp:txXfrm>
        <a:off x="933790" y="1113933"/>
        <a:ext cx="6729646" cy="556660"/>
      </dsp:txXfrm>
    </dsp:sp>
    <dsp:sp modelId="{F4CBF73E-8CDF-DF4B-BAFA-78F9ECD52481}">
      <dsp:nvSpPr>
        <dsp:cNvPr id="0" name=""/>
        <dsp:cNvSpPr/>
      </dsp:nvSpPr>
      <dsp:spPr>
        <a:xfrm>
          <a:off x="585877" y="1044351"/>
          <a:ext cx="695825" cy="695825"/>
        </a:xfrm>
        <a:prstGeom prst="ellipse">
          <a:avLst/>
        </a:prstGeom>
        <a:solidFill>
          <a:schemeClr val="lt1">
            <a:hueOff val="0"/>
            <a:satOff val="0"/>
            <a:lumOff val="0"/>
            <a:alphaOff val="0"/>
          </a:schemeClr>
        </a:solidFill>
        <a:ln w="12700" cap="flat" cmpd="sng" algn="ctr">
          <a:solidFill>
            <a:schemeClr val="accent5">
              <a:hueOff val="1001784"/>
              <a:satOff val="-4397"/>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DE1A2-0287-5C4E-B40B-7F69C74F786D}">
      <dsp:nvSpPr>
        <dsp:cNvPr id="0" name=""/>
        <dsp:cNvSpPr/>
      </dsp:nvSpPr>
      <dsp:spPr>
        <a:xfrm>
          <a:off x="1210038" y="1948802"/>
          <a:ext cx="6453398" cy="556660"/>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Available actions</a:t>
          </a:r>
        </a:p>
      </dsp:txBody>
      <dsp:txXfrm>
        <a:off x="1210038" y="1948802"/>
        <a:ext cx="6453398" cy="556660"/>
      </dsp:txXfrm>
    </dsp:sp>
    <dsp:sp modelId="{6EDB97A6-0BD6-BE40-B136-DD6C3C5E5190}">
      <dsp:nvSpPr>
        <dsp:cNvPr id="0" name=""/>
        <dsp:cNvSpPr/>
      </dsp:nvSpPr>
      <dsp:spPr>
        <a:xfrm>
          <a:off x="862125" y="1879219"/>
          <a:ext cx="695825" cy="695825"/>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57500D-1047-EE4E-B4F6-2C7F5F35CFFC}">
      <dsp:nvSpPr>
        <dsp:cNvPr id="0" name=""/>
        <dsp:cNvSpPr/>
      </dsp:nvSpPr>
      <dsp:spPr>
        <a:xfrm>
          <a:off x="1298241" y="2784283"/>
          <a:ext cx="6365195" cy="556660"/>
        </a:xfrm>
        <a:prstGeom prst="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 Transition function probability from S’ to S </a:t>
          </a:r>
        </a:p>
      </dsp:txBody>
      <dsp:txXfrm>
        <a:off x="1298241" y="2784283"/>
        <a:ext cx="6365195" cy="556660"/>
      </dsp:txXfrm>
    </dsp:sp>
    <dsp:sp modelId="{562B3428-E0AF-8747-A42B-285675CFF82C}">
      <dsp:nvSpPr>
        <dsp:cNvPr id="0" name=""/>
        <dsp:cNvSpPr/>
      </dsp:nvSpPr>
      <dsp:spPr>
        <a:xfrm>
          <a:off x="950328" y="2714700"/>
          <a:ext cx="695825" cy="695825"/>
        </a:xfrm>
        <a:prstGeom prst="ellipse">
          <a:avLst/>
        </a:prstGeom>
        <a:solidFill>
          <a:schemeClr val="lt1">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EC398-933C-DC4B-833E-A474660B0C6B}">
      <dsp:nvSpPr>
        <dsp:cNvPr id="0" name=""/>
        <dsp:cNvSpPr/>
      </dsp:nvSpPr>
      <dsp:spPr>
        <a:xfrm>
          <a:off x="1210038" y="3619764"/>
          <a:ext cx="6453398" cy="556660"/>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Cost of preforming action A given state S</a:t>
          </a:r>
        </a:p>
      </dsp:txBody>
      <dsp:txXfrm>
        <a:off x="1210038" y="3619764"/>
        <a:ext cx="6453398" cy="556660"/>
      </dsp:txXfrm>
    </dsp:sp>
    <dsp:sp modelId="{60A0ADBF-FA4E-184D-840C-963C6B2AFEDB}">
      <dsp:nvSpPr>
        <dsp:cNvPr id="0" name=""/>
        <dsp:cNvSpPr/>
      </dsp:nvSpPr>
      <dsp:spPr>
        <a:xfrm>
          <a:off x="862125" y="3550181"/>
          <a:ext cx="695825" cy="695825"/>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3EFC58-665D-7544-9B0E-3622BEE06C3C}">
      <dsp:nvSpPr>
        <dsp:cNvPr id="0" name=""/>
        <dsp:cNvSpPr/>
      </dsp:nvSpPr>
      <dsp:spPr>
        <a:xfrm>
          <a:off x="933790" y="4454632"/>
          <a:ext cx="6729646" cy="556660"/>
        </a:xfrm>
        <a:prstGeom prst="rect">
          <a:avLst/>
        </a:prstGeom>
        <a:solidFill>
          <a:schemeClr val="accent5">
            <a:hueOff val="5008919"/>
            <a:satOff val="-21983"/>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Number of look ahead steps</a:t>
          </a:r>
        </a:p>
      </dsp:txBody>
      <dsp:txXfrm>
        <a:off x="933790" y="4454632"/>
        <a:ext cx="6729646" cy="556660"/>
      </dsp:txXfrm>
    </dsp:sp>
    <dsp:sp modelId="{ED3690C3-D238-D44D-85E6-AC5485C8025B}">
      <dsp:nvSpPr>
        <dsp:cNvPr id="0" name=""/>
        <dsp:cNvSpPr/>
      </dsp:nvSpPr>
      <dsp:spPr>
        <a:xfrm>
          <a:off x="585877" y="4385050"/>
          <a:ext cx="695825" cy="695825"/>
        </a:xfrm>
        <a:prstGeom prst="ellipse">
          <a:avLst/>
        </a:prstGeom>
        <a:solidFill>
          <a:schemeClr val="lt1">
            <a:hueOff val="0"/>
            <a:satOff val="0"/>
            <a:lumOff val="0"/>
            <a:alphaOff val="0"/>
          </a:schemeClr>
        </a:solidFill>
        <a:ln w="12700" cap="flat" cmpd="sng" algn="ctr">
          <a:solidFill>
            <a:schemeClr val="accent5">
              <a:hueOff val="5008919"/>
              <a:satOff val="-21983"/>
              <a:lumOff val="65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416F3-8476-0145-BD9B-EC072C10C9A8}">
      <dsp:nvSpPr>
        <dsp:cNvPr id="0" name=""/>
        <dsp:cNvSpPr/>
      </dsp:nvSpPr>
      <dsp:spPr>
        <a:xfrm>
          <a:off x="429684" y="5290113"/>
          <a:ext cx="7233752" cy="556660"/>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Distribution of future goals</a:t>
          </a:r>
        </a:p>
      </dsp:txBody>
      <dsp:txXfrm>
        <a:off x="429684" y="5290113"/>
        <a:ext cx="7233752" cy="556660"/>
      </dsp:txXfrm>
    </dsp:sp>
    <dsp:sp modelId="{653EA00F-2B50-ED46-85F4-D8DC07C6D4E6}">
      <dsp:nvSpPr>
        <dsp:cNvPr id="0" name=""/>
        <dsp:cNvSpPr/>
      </dsp:nvSpPr>
      <dsp:spPr>
        <a:xfrm>
          <a:off x="81771" y="5220530"/>
          <a:ext cx="695825" cy="695825"/>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23287"/>
          <a:ext cx="6313449" cy="1048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April </a:t>
          </a:r>
          <a:r>
            <a:rPr lang="en-US" sz="1800" kern="1200"/>
            <a:t>- September </a:t>
          </a:r>
          <a:r>
            <a:rPr lang="en-US" sz="1800" kern="1200" dirty="0"/>
            <a:t>2014</a:t>
          </a:r>
        </a:p>
        <a:p>
          <a:pPr marL="171450" lvl="1" indent="-171450" algn="l" defTabSz="800100">
            <a:lnSpc>
              <a:spcPct val="90000"/>
            </a:lnSpc>
            <a:spcBef>
              <a:spcPct val="0"/>
            </a:spcBef>
            <a:spcAft>
              <a:spcPct val="15000"/>
            </a:spcAft>
            <a:buNone/>
          </a:pPr>
          <a:r>
            <a:rPr lang="en-US" sz="1800" kern="1200" dirty="0">
              <a:hlinkClick xmlns:r="http://schemas.openxmlformats.org/officeDocument/2006/relationships" r:id="rId1"/>
            </a:rPr>
            <a:t>https://github.com/fivethirtyeight/uber-tlc-foil-response</a:t>
          </a:r>
          <a:endParaRPr lang="en-US" sz="1800" kern="1200" dirty="0"/>
        </a:p>
      </dsp:txBody>
      <dsp:txXfrm>
        <a:off x="0" y="323287"/>
        <a:ext cx="6313449" cy="1048950"/>
      </dsp:txXfrm>
    </dsp:sp>
    <dsp:sp modelId="{7A244633-DE84-494D-BEEE-375391FA0306}">
      <dsp:nvSpPr>
        <dsp:cNvPr id="0" name=""/>
        <dsp:cNvSpPr/>
      </dsp:nvSpPr>
      <dsp:spPr>
        <a:xfrm>
          <a:off x="315672" y="57607"/>
          <a:ext cx="4419414"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Data</a:t>
          </a:r>
        </a:p>
      </dsp:txBody>
      <dsp:txXfrm>
        <a:off x="341611" y="83546"/>
        <a:ext cx="4367536" cy="479482"/>
      </dsp:txXfrm>
    </dsp:sp>
    <dsp:sp modelId="{BED1E481-973E-F440-8CF0-1622B4EA4046}">
      <dsp:nvSpPr>
        <dsp:cNvPr id="0" name=""/>
        <dsp:cNvSpPr/>
      </dsp:nvSpPr>
      <dsp:spPr>
        <a:xfrm>
          <a:off x="0" y="1735117"/>
          <a:ext cx="6313449" cy="1048950"/>
        </a:xfrm>
        <a:prstGeom prst="rect">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Number of available drivers </a:t>
          </a:r>
        </a:p>
        <a:p>
          <a:pPr marL="171450" lvl="1" indent="-171450" algn="l" defTabSz="800100">
            <a:lnSpc>
              <a:spcPct val="90000"/>
            </a:lnSpc>
            <a:spcBef>
              <a:spcPct val="0"/>
            </a:spcBef>
            <a:spcAft>
              <a:spcPct val="15000"/>
            </a:spcAft>
            <a:buChar char="•"/>
          </a:pPr>
          <a:r>
            <a:rPr lang="en-US" sz="1800" kern="1200"/>
            <a:t>Stochastic requests throughout the day</a:t>
          </a:r>
          <a:endParaRPr lang="en-US" sz="1800" kern="1200" dirty="0"/>
        </a:p>
      </dsp:txBody>
      <dsp:txXfrm>
        <a:off x="0" y="1735117"/>
        <a:ext cx="6313449" cy="1048950"/>
      </dsp:txXfrm>
    </dsp:sp>
    <dsp:sp modelId="{63E78213-BE73-154C-8B95-3FC8ED660C72}">
      <dsp:nvSpPr>
        <dsp:cNvPr id="0" name=""/>
        <dsp:cNvSpPr/>
      </dsp:nvSpPr>
      <dsp:spPr>
        <a:xfrm>
          <a:off x="315672" y="1469437"/>
          <a:ext cx="4419414" cy="531360"/>
        </a:xfrm>
        <a:prstGeom prst="roundRect">
          <a:avLst/>
        </a:prstGeom>
        <a:solidFill>
          <a:schemeClr val="accent3">
            <a:hueOff val="142856"/>
            <a:satOff val="-16031"/>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Input</a:t>
          </a:r>
        </a:p>
      </dsp:txBody>
      <dsp:txXfrm>
        <a:off x="341611" y="1495376"/>
        <a:ext cx="4367536" cy="479482"/>
      </dsp:txXfrm>
    </dsp:sp>
    <dsp:sp modelId="{5120D131-179F-9D4D-AD1C-0EB7BE8875E1}">
      <dsp:nvSpPr>
        <dsp:cNvPr id="0" name=""/>
        <dsp:cNvSpPr/>
      </dsp:nvSpPr>
      <dsp:spPr>
        <a:xfrm>
          <a:off x="0" y="3146947"/>
          <a:ext cx="6313449" cy="1048950"/>
        </a:xfrm>
        <a:prstGeom prst="rect">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Minimize route for each driver</a:t>
          </a:r>
        </a:p>
        <a:p>
          <a:pPr marL="171450" lvl="1" indent="-171450" algn="l" defTabSz="800100">
            <a:lnSpc>
              <a:spcPct val="90000"/>
            </a:lnSpc>
            <a:spcBef>
              <a:spcPct val="0"/>
            </a:spcBef>
            <a:spcAft>
              <a:spcPct val="15000"/>
            </a:spcAft>
            <a:buChar char="•"/>
          </a:pPr>
          <a:r>
            <a:rPr lang="en-US" sz="1800" kern="1200" dirty="0"/>
            <a:t>Maximize amount of requests answered</a:t>
          </a:r>
        </a:p>
      </dsp:txBody>
      <dsp:txXfrm>
        <a:off x="0" y="3146947"/>
        <a:ext cx="6313449" cy="1048950"/>
      </dsp:txXfrm>
    </dsp:sp>
    <dsp:sp modelId="{4C792748-8593-C84F-A93C-7031E541CB02}">
      <dsp:nvSpPr>
        <dsp:cNvPr id="0" name=""/>
        <dsp:cNvSpPr/>
      </dsp:nvSpPr>
      <dsp:spPr>
        <a:xfrm>
          <a:off x="315672" y="2881267"/>
          <a:ext cx="4419414" cy="531360"/>
        </a:xfrm>
        <a:prstGeom prst="roundRect">
          <a:avLst/>
        </a:prstGeom>
        <a:solidFill>
          <a:schemeClr val="accent3">
            <a:hueOff val="285712"/>
            <a:satOff val="-32061"/>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Goal</a:t>
          </a:r>
        </a:p>
      </dsp:txBody>
      <dsp:txXfrm>
        <a:off x="341611" y="2907206"/>
        <a:ext cx="4367536" cy="479482"/>
      </dsp:txXfrm>
    </dsp:sp>
    <dsp:sp modelId="{5453DF1A-53EC-1F43-8329-EFDF50AA0F82}">
      <dsp:nvSpPr>
        <dsp:cNvPr id="0" name=""/>
        <dsp:cNvSpPr/>
      </dsp:nvSpPr>
      <dsp:spPr>
        <a:xfrm>
          <a:off x="0" y="4558777"/>
          <a:ext cx="6313449" cy="1304100"/>
        </a:xfrm>
        <a:prstGeom prst="rect">
          <a:avLst/>
        </a:prstGeom>
        <a:solidFill>
          <a:schemeClr val="lt1">
            <a:alpha val="90000"/>
            <a:hueOff val="0"/>
            <a:satOff val="0"/>
            <a:lumOff val="0"/>
            <a:alphaOff val="0"/>
          </a:schemeClr>
        </a:solidFill>
        <a:ln w="12700" cap="flat" cmpd="sng" algn="ctr">
          <a:solidFill>
            <a:schemeClr val="accent3">
              <a:hueOff val="428568"/>
              <a:satOff val="-48092"/>
              <a:lumOff val="8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Deterministic optimal solution</a:t>
          </a:r>
          <a:endParaRPr lang="en-US" sz="1800" kern="1200" dirty="0"/>
        </a:p>
        <a:p>
          <a:pPr marL="171450" lvl="1" indent="-171450" algn="l" defTabSz="800100" rtl="0">
            <a:lnSpc>
              <a:spcPct val="90000"/>
            </a:lnSpc>
            <a:spcBef>
              <a:spcPct val="0"/>
            </a:spcBef>
            <a:spcAft>
              <a:spcPct val="15000"/>
            </a:spcAft>
            <a:buChar char="•"/>
          </a:pPr>
          <a:r>
            <a:rPr lang="en-US" sz="1800" kern="1200"/>
            <a:t>Greedy linear sum assignment based on distance matrix</a:t>
          </a:r>
          <a:endParaRPr lang="en-US" sz="1800" kern="1200" dirty="0"/>
        </a:p>
      </dsp:txBody>
      <dsp:txXfrm>
        <a:off x="0" y="4558777"/>
        <a:ext cx="6313449" cy="1304100"/>
      </dsp:txXfrm>
    </dsp:sp>
    <dsp:sp modelId="{514BBFB0-C2F0-9746-B8BF-A650F5D897BE}">
      <dsp:nvSpPr>
        <dsp:cNvPr id="0" name=""/>
        <dsp:cNvSpPr/>
      </dsp:nvSpPr>
      <dsp:spPr>
        <a:xfrm>
          <a:off x="315672" y="4293097"/>
          <a:ext cx="4419414" cy="531360"/>
        </a:xfrm>
        <a:prstGeom prst="roundRect">
          <a:avLst/>
        </a:prstGeom>
        <a:solidFill>
          <a:schemeClr val="accent3">
            <a:hueOff val="428568"/>
            <a:satOff val="-48092"/>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Baseline</a:t>
          </a:r>
        </a:p>
      </dsp:txBody>
      <dsp:txXfrm>
        <a:off x="341611" y="4319036"/>
        <a:ext cx="4367536"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407F-05F9-0244-A9BA-EEF7E7BBEA70}">
      <dsp:nvSpPr>
        <dsp:cNvPr id="0" name=""/>
        <dsp:cNvSpPr/>
      </dsp:nvSpPr>
      <dsp:spPr>
        <a:xfrm>
          <a:off x="0" y="332883"/>
          <a:ext cx="7938533"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Organize data</a:t>
          </a:r>
          <a:endParaRPr lang="en-US" sz="2000" kern="1200" dirty="0"/>
        </a:p>
        <a:p>
          <a:pPr marL="228600" lvl="1" indent="-228600" algn="l" defTabSz="889000" rtl="0">
            <a:lnSpc>
              <a:spcPct val="90000"/>
            </a:lnSpc>
            <a:spcBef>
              <a:spcPct val="0"/>
            </a:spcBef>
            <a:spcAft>
              <a:spcPct val="15000"/>
            </a:spcAft>
            <a:buChar char="•"/>
          </a:pPr>
          <a:r>
            <a:rPr lang="en-US" sz="2000" kern="1200" dirty="0"/>
            <a:t>Understand patterns (if exist)</a:t>
          </a:r>
        </a:p>
      </dsp:txBody>
      <dsp:txXfrm>
        <a:off x="0" y="332883"/>
        <a:ext cx="7938533" cy="1165500"/>
      </dsp:txXfrm>
    </dsp:sp>
    <dsp:sp modelId="{F29FBD15-C4A8-804D-86A0-A7C7D6D612B0}">
      <dsp:nvSpPr>
        <dsp:cNvPr id="0" name=""/>
        <dsp:cNvSpPr/>
      </dsp:nvSpPr>
      <dsp:spPr>
        <a:xfrm>
          <a:off x="396926" y="37683"/>
          <a:ext cx="555697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rtl="0">
            <a:lnSpc>
              <a:spcPct val="90000"/>
            </a:lnSpc>
            <a:spcBef>
              <a:spcPct val="0"/>
            </a:spcBef>
            <a:spcAft>
              <a:spcPct val="35000"/>
            </a:spcAft>
            <a:buNone/>
          </a:pPr>
          <a:r>
            <a:rPr lang="en-US" sz="2000" kern="1200" dirty="0"/>
            <a:t>1. Data Analysis</a:t>
          </a:r>
        </a:p>
      </dsp:txBody>
      <dsp:txXfrm>
        <a:off x="425747" y="66504"/>
        <a:ext cx="5499331" cy="532758"/>
      </dsp:txXfrm>
    </dsp:sp>
    <dsp:sp modelId="{7BE99971-60BB-9946-B63F-3604D23BCDDB}">
      <dsp:nvSpPr>
        <dsp:cNvPr id="0" name=""/>
        <dsp:cNvSpPr/>
      </dsp:nvSpPr>
      <dsp:spPr>
        <a:xfrm>
          <a:off x="0" y="1901583"/>
          <a:ext cx="7938533" cy="1134000"/>
        </a:xfrm>
        <a:prstGeom prst="rect">
          <a:avLst/>
        </a:prstGeom>
        <a:solidFill>
          <a:schemeClr val="lt1">
            <a:alpha val="90000"/>
            <a:hueOff val="0"/>
            <a:satOff val="0"/>
            <a:lumOff val="0"/>
            <a:alphaOff val="0"/>
          </a:schemeClr>
        </a:solidFill>
        <a:ln w="12700" cap="flat" cmpd="sng" algn="ctr">
          <a:solidFill>
            <a:schemeClr val="accent5">
              <a:hueOff val="1502676"/>
              <a:satOff val="-6595"/>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learn the historical data and create probability function to estimate expected value of actions</a:t>
          </a:r>
          <a:endParaRPr lang="en-US" sz="2000" kern="1200" dirty="0"/>
        </a:p>
      </dsp:txBody>
      <dsp:txXfrm>
        <a:off x="0" y="1901583"/>
        <a:ext cx="7938533" cy="1134000"/>
      </dsp:txXfrm>
    </dsp:sp>
    <dsp:sp modelId="{C9424555-94AC-D947-B315-6EA3FFB01315}">
      <dsp:nvSpPr>
        <dsp:cNvPr id="0" name=""/>
        <dsp:cNvSpPr/>
      </dsp:nvSpPr>
      <dsp:spPr>
        <a:xfrm>
          <a:off x="396926" y="1606383"/>
          <a:ext cx="5556973" cy="590400"/>
        </a:xfrm>
        <a:prstGeom prst="roundRect">
          <a:avLst/>
        </a:prstGeom>
        <a:solidFill>
          <a:schemeClr val="accent5">
            <a:hueOff val="1502676"/>
            <a:satOff val="-659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2. learning prediction function</a:t>
          </a:r>
        </a:p>
      </dsp:txBody>
      <dsp:txXfrm>
        <a:off x="425747" y="1635204"/>
        <a:ext cx="5499331" cy="532758"/>
      </dsp:txXfrm>
    </dsp:sp>
    <dsp:sp modelId="{EA6855DC-ADB1-AC47-BA34-AB8244F6EC36}">
      <dsp:nvSpPr>
        <dsp:cNvPr id="0" name=""/>
        <dsp:cNvSpPr/>
      </dsp:nvSpPr>
      <dsp:spPr>
        <a:xfrm>
          <a:off x="0" y="3438784"/>
          <a:ext cx="7938533" cy="850500"/>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Find solver for calculating expected value of deterministic runs</a:t>
          </a:r>
          <a:endParaRPr lang="en-US" sz="2000" kern="1200" dirty="0"/>
        </a:p>
      </dsp:txBody>
      <dsp:txXfrm>
        <a:off x="0" y="3438784"/>
        <a:ext cx="7938533" cy="850500"/>
      </dsp:txXfrm>
    </dsp:sp>
    <dsp:sp modelId="{43C13CBD-B89A-474F-BF64-1EDAB65AA4F5}">
      <dsp:nvSpPr>
        <dsp:cNvPr id="0" name=""/>
        <dsp:cNvSpPr/>
      </dsp:nvSpPr>
      <dsp:spPr>
        <a:xfrm>
          <a:off x="396926" y="3143583"/>
          <a:ext cx="5556973" cy="59040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3. Deterministic solver</a:t>
          </a:r>
        </a:p>
      </dsp:txBody>
      <dsp:txXfrm>
        <a:off x="425747" y="3172404"/>
        <a:ext cx="5499331" cy="532758"/>
      </dsp:txXfrm>
    </dsp:sp>
    <dsp:sp modelId="{78846700-5D74-094F-BEEB-20013F68CCB3}">
      <dsp:nvSpPr>
        <dsp:cNvPr id="0" name=""/>
        <dsp:cNvSpPr/>
      </dsp:nvSpPr>
      <dsp:spPr>
        <a:xfrm>
          <a:off x="0" y="4692484"/>
          <a:ext cx="7938533" cy="850500"/>
        </a:xfrm>
        <a:prstGeom prst="rect">
          <a:avLst/>
        </a:prstGeom>
        <a:solidFill>
          <a:schemeClr val="lt1">
            <a:alpha val="90000"/>
            <a:hueOff val="0"/>
            <a:satOff val="0"/>
            <a:lumOff val="0"/>
            <a:alphaOff val="0"/>
          </a:schemeClr>
        </a:solidFill>
        <a:ln w="12700" cap="flat" cmpd="sng" algn="ctr">
          <a:solidFill>
            <a:schemeClr val="accent5">
              <a:hueOff val="4508027"/>
              <a:satOff val="-19785"/>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anticipatory algorithm and compare to baselines</a:t>
          </a:r>
        </a:p>
      </dsp:txBody>
      <dsp:txXfrm>
        <a:off x="0" y="4692484"/>
        <a:ext cx="7938533" cy="850500"/>
      </dsp:txXfrm>
    </dsp:sp>
    <dsp:sp modelId="{F10FA879-ED39-1142-B88B-BE70D6AADE07}">
      <dsp:nvSpPr>
        <dsp:cNvPr id="0" name=""/>
        <dsp:cNvSpPr/>
      </dsp:nvSpPr>
      <dsp:spPr>
        <a:xfrm>
          <a:off x="396926" y="4397284"/>
          <a:ext cx="5556973" cy="590400"/>
        </a:xfrm>
        <a:prstGeom prst="roundRect">
          <a:avLst/>
        </a:prstGeom>
        <a:solidFill>
          <a:schemeClr val="accent5">
            <a:hueOff val="4508027"/>
            <a:satOff val="-19785"/>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4.  anticipatory algorithm</a:t>
          </a:r>
        </a:p>
      </dsp:txBody>
      <dsp:txXfrm>
        <a:off x="425747" y="4426105"/>
        <a:ext cx="5499331" cy="532758"/>
      </dsp:txXfrm>
    </dsp:sp>
    <dsp:sp modelId="{6B6D177B-70A1-9A4D-9C9C-57154FB7AB14}">
      <dsp:nvSpPr>
        <dsp:cNvPr id="0" name=""/>
        <dsp:cNvSpPr/>
      </dsp:nvSpPr>
      <dsp:spPr>
        <a:xfrm>
          <a:off x="0" y="5946184"/>
          <a:ext cx="7938533" cy="8505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improve run time and run on large</a:t>
          </a:r>
          <a:r>
            <a:rPr lang="he-IL" sz="2000" kern="1200" dirty="0"/>
            <a:t>-</a:t>
          </a:r>
          <a:r>
            <a:rPr lang="en-US" sz="2000" kern="1200" dirty="0"/>
            <a:t>scale problems</a:t>
          </a:r>
        </a:p>
      </dsp:txBody>
      <dsp:txXfrm>
        <a:off x="0" y="5946184"/>
        <a:ext cx="7938533" cy="850500"/>
      </dsp:txXfrm>
    </dsp:sp>
    <dsp:sp modelId="{FBB39F47-AAFA-C143-BD4C-5990BC90CDF5}">
      <dsp:nvSpPr>
        <dsp:cNvPr id="0" name=""/>
        <dsp:cNvSpPr/>
      </dsp:nvSpPr>
      <dsp:spPr>
        <a:xfrm>
          <a:off x="396926" y="5650984"/>
          <a:ext cx="5556973" cy="59040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5. Accelerate run time</a:t>
          </a:r>
        </a:p>
      </dsp:txBody>
      <dsp:txXfrm>
        <a:off x="425747" y="5679805"/>
        <a:ext cx="5499331"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0A21-A9B0-E246-95F0-5AEC73F2451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820AD-9F18-B042-968F-EF06F41D7ECA}">
      <dsp:nvSpPr>
        <dsp:cNvPr id="0" name=""/>
        <dsp:cNvSpPr/>
      </dsp:nvSpPr>
      <dsp:spPr>
        <a:xfrm>
          <a:off x="610504" y="416587"/>
          <a:ext cx="6514015"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Grid Rotation</a:t>
          </a:r>
        </a:p>
      </dsp:txBody>
      <dsp:txXfrm>
        <a:off x="610504" y="416587"/>
        <a:ext cx="6514015" cy="833607"/>
      </dsp:txXfrm>
    </dsp:sp>
    <dsp:sp modelId="{F98A1621-ADBD-6B49-BACB-2CBD5A30BEA4}">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DDAAF-48A0-854B-83B5-D016DA723DC3}">
      <dsp:nvSpPr>
        <dsp:cNvPr id="0" name=""/>
        <dsp:cNvSpPr/>
      </dsp:nvSpPr>
      <dsp:spPr>
        <a:xfrm>
          <a:off x="1088431" y="1667215"/>
          <a:ext cx="6036088" cy="833607"/>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Data Cropped : Manhattan</a:t>
          </a:r>
        </a:p>
      </dsp:txBody>
      <dsp:txXfrm>
        <a:off x="1088431" y="1667215"/>
        <a:ext cx="6036088" cy="833607"/>
      </dsp:txXfrm>
    </dsp:sp>
    <dsp:sp modelId="{23A7B2C4-C428-D84E-B8DB-80C0CB326A50}">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856D9-C0EF-434D-9318-99B0F85055F9}">
      <dsp:nvSpPr>
        <dsp:cNvPr id="0" name=""/>
        <dsp:cNvSpPr/>
      </dsp:nvSpPr>
      <dsp:spPr>
        <a:xfrm>
          <a:off x="1088431" y="2917843"/>
          <a:ext cx="6036088" cy="833607"/>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Limited number of events (&lt;20)</a:t>
          </a:r>
        </a:p>
      </dsp:txBody>
      <dsp:txXfrm>
        <a:off x="1088431" y="2917843"/>
        <a:ext cx="6036088" cy="833607"/>
      </dsp:txXfrm>
    </dsp:sp>
    <dsp:sp modelId="{A1FF1F67-D84A-6046-BAFB-914E506A9EA7}">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847CF-E1E6-064D-B392-3270D9957699}">
      <dsp:nvSpPr>
        <dsp:cNvPr id="0" name=""/>
        <dsp:cNvSpPr/>
      </dsp:nvSpPr>
      <dsp:spPr>
        <a:xfrm>
          <a:off x="610504" y="4168472"/>
          <a:ext cx="6514015" cy="833607"/>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he-IL" sz="3200" b="0" i="0" kern="1200" dirty="0" smtClean="0">
                    <a:latin typeface="Cambria Math" panose="02040503050406030204" pitchFamily="18" charset="0"/>
                  </a:rPr>
                  <m:t>Δ</m:t>
                </m:r>
                <m:r>
                  <m:rPr>
                    <m:sty m:val="p"/>
                  </m:rPr>
                  <a:rPr lang="en-US" sz="3200" b="0" i="0" kern="1200" dirty="0" smtClean="0">
                    <a:latin typeface="Cambria Math" panose="02040503050406030204" pitchFamily="18" charset="0"/>
                  </a:rPr>
                  <m:t>t</m:t>
                </m:r>
                <m:r>
                  <a:rPr lang="en-US" sz="3200" b="0" i="0" kern="1200" dirty="0" smtClean="0">
                    <a:latin typeface="Cambria Math" panose="02040503050406030204" pitchFamily="18" charset="0"/>
                  </a:rPr>
                  <m:t>=30 </m:t>
                </m:r>
                <m:r>
                  <m:rPr>
                    <m:sty m:val="p"/>
                  </m:rPr>
                  <a:rPr lang="en-US" sz="3200" b="0" i="0" kern="1200" dirty="0" smtClean="0">
                    <a:latin typeface="Cambria Math" panose="02040503050406030204" pitchFamily="18" charset="0"/>
                  </a:rPr>
                  <m:t>min</m:t>
                </m:r>
                <m:r>
                  <a:rPr lang="en-US" sz="3200" b="0" i="0" kern="1200" dirty="0" smtClean="0">
                    <a:latin typeface="Cambria Math" panose="02040503050406030204" pitchFamily="18" charset="0"/>
                  </a:rPr>
                  <m:t>.    </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𝑥</m:t>
                </m:r>
                <m:r>
                  <a:rPr lang="en-US" sz="3200" b="0" i="1" kern="1200" dirty="0" smtClean="0">
                    <a:latin typeface="Cambria Math" panose="02040503050406030204" pitchFamily="18" charset="0"/>
                  </a:rPr>
                  <m:t>,</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𝑦</m:t>
                </m:r>
                <m:r>
                  <a:rPr lang="en-US" sz="3200" b="0" i="1" kern="1200" dirty="0" smtClean="0">
                    <a:latin typeface="Cambria Math" panose="02040503050406030204" pitchFamily="18" charset="0"/>
                  </a:rPr>
                  <m:t>=500 </m:t>
                </m:r>
                <m:r>
                  <a:rPr lang="en-US" sz="3200" b="0" i="1" kern="1200" dirty="0" smtClean="0">
                    <a:latin typeface="Cambria Math" panose="02040503050406030204" pitchFamily="18" charset="0"/>
                  </a:rPr>
                  <m:t>𝑚</m:t>
                </m:r>
              </m:oMath>
            </m:oMathPara>
          </a14:m>
          <a:endParaRPr lang="en-US" sz="3200" kern="1200" dirty="0"/>
        </a:p>
      </dsp:txBody>
      <dsp:txXfrm>
        <a:off x="610504" y="4168472"/>
        <a:ext cx="6514015" cy="833607"/>
      </dsp:txXfrm>
    </dsp:sp>
    <dsp:sp modelId="{B2598058-2DD7-1E42-9E6D-7CE670AD40D9}">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51E37-B977-5A49-B376-70A28F3A4337}">
      <dsp:nvSpPr>
        <dsp:cNvPr id="0" name=""/>
        <dsp:cNvSpPr/>
      </dsp:nvSpPr>
      <dsp:spPr>
        <a:xfrm>
          <a:off x="4352210"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46FAF-0A3B-DC43-AC97-D8EEA504B629}">
      <dsp:nvSpPr>
        <dsp:cNvPr id="0" name=""/>
        <dsp:cNvSpPr/>
      </dsp:nvSpPr>
      <dsp:spPr>
        <a:xfrm>
          <a:off x="4352210"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6BF4B8-7856-024B-8D78-2CA0163A36BE}">
      <dsp:nvSpPr>
        <dsp:cNvPr id="0" name=""/>
        <dsp:cNvSpPr/>
      </dsp:nvSpPr>
      <dsp:spPr>
        <a:xfrm>
          <a:off x="4352210"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86327-1C22-9643-8FFB-484DAAD28CC3}">
      <dsp:nvSpPr>
        <dsp:cNvPr id="0" name=""/>
        <dsp:cNvSpPr/>
      </dsp:nvSpPr>
      <dsp:spPr>
        <a:xfrm>
          <a:off x="2490763" y="514558"/>
          <a:ext cx="1861447" cy="215374"/>
        </a:xfrm>
        <a:custGeom>
          <a:avLst/>
          <a:gdLst/>
          <a:ahLst/>
          <a:cxnLst/>
          <a:rect l="0" t="0" r="0" b="0"/>
          <a:pathLst>
            <a:path>
              <a:moveTo>
                <a:pt x="0" y="0"/>
              </a:moveTo>
              <a:lnTo>
                <a:pt x="0" y="107687"/>
              </a:lnTo>
              <a:lnTo>
                <a:pt x="1861447" y="107687"/>
              </a:lnTo>
              <a:lnTo>
                <a:pt x="1861447"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FB7E5-F1FB-2242-8E6F-8A402523BBF3}">
      <dsp:nvSpPr>
        <dsp:cNvPr id="0" name=""/>
        <dsp:cNvSpPr/>
      </dsp:nvSpPr>
      <dsp:spPr>
        <a:xfrm>
          <a:off x="3111245"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6F704-DFDF-F846-9F8F-4D623886B08E}">
      <dsp:nvSpPr>
        <dsp:cNvPr id="0" name=""/>
        <dsp:cNvSpPr/>
      </dsp:nvSpPr>
      <dsp:spPr>
        <a:xfrm>
          <a:off x="3111245"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DB0C0-268F-EB41-8E89-2F8D389A5BC6}">
      <dsp:nvSpPr>
        <dsp:cNvPr id="0" name=""/>
        <dsp:cNvSpPr/>
      </dsp:nvSpPr>
      <dsp:spPr>
        <a:xfrm>
          <a:off x="3111245"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AD1A33-D5A2-E646-A73A-FC203F35EE46}">
      <dsp:nvSpPr>
        <dsp:cNvPr id="0" name=""/>
        <dsp:cNvSpPr/>
      </dsp:nvSpPr>
      <dsp:spPr>
        <a:xfrm>
          <a:off x="2490763" y="514558"/>
          <a:ext cx="620482" cy="215374"/>
        </a:xfrm>
        <a:custGeom>
          <a:avLst/>
          <a:gdLst/>
          <a:ahLst/>
          <a:cxnLst/>
          <a:rect l="0" t="0" r="0" b="0"/>
          <a:pathLst>
            <a:path>
              <a:moveTo>
                <a:pt x="0" y="0"/>
              </a:moveTo>
              <a:lnTo>
                <a:pt x="0" y="107687"/>
              </a:lnTo>
              <a:lnTo>
                <a:pt x="620482" y="107687"/>
              </a:lnTo>
              <a:lnTo>
                <a:pt x="620482"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7F649-D197-9347-9E99-BCCD938891DA}">
      <dsp:nvSpPr>
        <dsp:cNvPr id="0" name=""/>
        <dsp:cNvSpPr/>
      </dsp:nvSpPr>
      <dsp:spPr>
        <a:xfrm>
          <a:off x="1870281"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22ED-5FCC-A34C-A785-1018A69E49D7}">
      <dsp:nvSpPr>
        <dsp:cNvPr id="0" name=""/>
        <dsp:cNvSpPr/>
      </dsp:nvSpPr>
      <dsp:spPr>
        <a:xfrm>
          <a:off x="1870281"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B4E2-C100-CA48-9804-720DBD56301F}">
      <dsp:nvSpPr>
        <dsp:cNvPr id="0" name=""/>
        <dsp:cNvSpPr/>
      </dsp:nvSpPr>
      <dsp:spPr>
        <a:xfrm>
          <a:off x="1870281"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AD573-0BD0-6D4B-9007-1F38727F377D}">
      <dsp:nvSpPr>
        <dsp:cNvPr id="0" name=""/>
        <dsp:cNvSpPr/>
      </dsp:nvSpPr>
      <dsp:spPr>
        <a:xfrm>
          <a:off x="1870281" y="514558"/>
          <a:ext cx="620482" cy="215374"/>
        </a:xfrm>
        <a:custGeom>
          <a:avLst/>
          <a:gdLst/>
          <a:ahLst/>
          <a:cxnLst/>
          <a:rect l="0" t="0" r="0" b="0"/>
          <a:pathLst>
            <a:path>
              <a:moveTo>
                <a:pt x="620482" y="0"/>
              </a:moveTo>
              <a:lnTo>
                <a:pt x="620482"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6D629-6DAA-9F4D-B585-B0C49993808E}">
      <dsp:nvSpPr>
        <dsp:cNvPr id="0" name=""/>
        <dsp:cNvSpPr/>
      </dsp:nvSpPr>
      <dsp:spPr>
        <a:xfrm>
          <a:off x="629316"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5A830-B24B-9441-B15D-23CA3BD2F9AA}">
      <dsp:nvSpPr>
        <dsp:cNvPr id="0" name=""/>
        <dsp:cNvSpPr/>
      </dsp:nvSpPr>
      <dsp:spPr>
        <a:xfrm>
          <a:off x="629316"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41DB5-5BCB-474F-A747-992E522143AA}">
      <dsp:nvSpPr>
        <dsp:cNvPr id="0" name=""/>
        <dsp:cNvSpPr/>
      </dsp:nvSpPr>
      <dsp:spPr>
        <a:xfrm>
          <a:off x="629316"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401A8-3430-2E46-8816-2F972D88BDE2}">
      <dsp:nvSpPr>
        <dsp:cNvPr id="0" name=""/>
        <dsp:cNvSpPr/>
      </dsp:nvSpPr>
      <dsp:spPr>
        <a:xfrm>
          <a:off x="629316" y="514558"/>
          <a:ext cx="1861447" cy="215374"/>
        </a:xfrm>
        <a:custGeom>
          <a:avLst/>
          <a:gdLst/>
          <a:ahLst/>
          <a:cxnLst/>
          <a:rect l="0" t="0" r="0" b="0"/>
          <a:pathLst>
            <a:path>
              <a:moveTo>
                <a:pt x="1861447" y="0"/>
              </a:moveTo>
              <a:lnTo>
                <a:pt x="1861447"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D4E63-5166-EE47-ADC1-61679161512F}">
      <dsp:nvSpPr>
        <dsp:cNvPr id="0" name=""/>
        <dsp:cNvSpPr/>
      </dsp:nvSpPr>
      <dsp:spPr>
        <a:xfrm>
          <a:off x="2234365" y="1763"/>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3CCAB-BB1E-F44B-B5E2-B158A0B065C6}">
      <dsp:nvSpPr>
        <dsp:cNvPr id="0" name=""/>
        <dsp:cNvSpPr/>
      </dsp:nvSpPr>
      <dsp:spPr>
        <a:xfrm>
          <a:off x="2234365" y="1763"/>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7CFB5-7992-0D4A-98C7-C4204621FEFE}">
      <dsp:nvSpPr>
        <dsp:cNvPr id="0" name=""/>
        <dsp:cNvSpPr/>
      </dsp:nvSpPr>
      <dsp:spPr>
        <a:xfrm>
          <a:off x="1977968" y="9406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t>S1</a:t>
          </a:r>
        </a:p>
      </dsp:txBody>
      <dsp:txXfrm>
        <a:off x="1977968" y="94066"/>
        <a:ext cx="1025590" cy="328189"/>
      </dsp:txXfrm>
    </dsp:sp>
    <dsp:sp modelId="{FB0CC392-A3EC-4F42-8B70-E7A4DB27882E}">
      <dsp:nvSpPr>
        <dsp:cNvPr id="0" name=""/>
        <dsp:cNvSpPr/>
      </dsp:nvSpPr>
      <dsp:spPr>
        <a:xfrm>
          <a:off x="37291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61463-52FF-6246-B3A4-2124741BB74B}">
      <dsp:nvSpPr>
        <dsp:cNvPr id="0" name=""/>
        <dsp:cNvSpPr/>
      </dsp:nvSpPr>
      <dsp:spPr>
        <a:xfrm>
          <a:off x="37291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CF74B-C651-9546-B8EF-2E9306932A79}">
      <dsp:nvSpPr>
        <dsp:cNvPr id="0" name=""/>
        <dsp:cNvSpPr/>
      </dsp:nvSpPr>
      <dsp:spPr>
        <a:xfrm>
          <a:off x="11652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sub>
                </m:sSub>
              </m:oMath>
            </m:oMathPara>
          </a14:m>
          <a:endParaRPr lang="en-US" sz="1500" kern="1200" dirty="0"/>
        </a:p>
      </dsp:txBody>
      <dsp:txXfrm>
        <a:off x="116520" y="822236"/>
        <a:ext cx="1025590" cy="328189"/>
      </dsp:txXfrm>
    </dsp:sp>
    <dsp:sp modelId="{E1B1A4A9-655B-C84D-AB72-EC5253E94C4F}">
      <dsp:nvSpPr>
        <dsp:cNvPr id="0" name=""/>
        <dsp:cNvSpPr/>
      </dsp:nvSpPr>
      <dsp:spPr>
        <a:xfrm>
          <a:off x="103955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A9D4B-456A-7C48-A230-ADB4B044523D}">
      <dsp:nvSpPr>
        <dsp:cNvPr id="0" name=""/>
        <dsp:cNvSpPr/>
      </dsp:nvSpPr>
      <dsp:spPr>
        <a:xfrm>
          <a:off x="103955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7B7FE6-82EE-0E4F-862C-BC8EB34193B9}">
      <dsp:nvSpPr>
        <dsp:cNvPr id="0" name=""/>
        <dsp:cNvSpPr/>
      </dsp:nvSpPr>
      <dsp:spPr>
        <a:xfrm>
          <a:off x="78315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1,1,1</m:t>
                    </m:r>
                  </m:sub>
                </m:sSub>
              </m:oMath>
            </m:oMathPara>
          </a14:m>
          <a:endParaRPr lang="en-US" sz="1500" kern="1200" dirty="0"/>
        </a:p>
      </dsp:txBody>
      <dsp:txXfrm>
        <a:off x="783154" y="1550405"/>
        <a:ext cx="1025590" cy="328189"/>
      </dsp:txXfrm>
    </dsp:sp>
    <dsp:sp modelId="{79A4445B-7E08-B84B-9DA6-DAA100CA8D10}">
      <dsp:nvSpPr>
        <dsp:cNvPr id="0" name=""/>
        <dsp:cNvSpPr/>
      </dsp:nvSpPr>
      <dsp:spPr>
        <a:xfrm>
          <a:off x="103955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06B4B-A3F4-5045-BDDF-04E047F04298}">
      <dsp:nvSpPr>
        <dsp:cNvPr id="0" name=""/>
        <dsp:cNvSpPr/>
      </dsp:nvSpPr>
      <dsp:spPr>
        <a:xfrm>
          <a:off x="103955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94A2F-0D27-EF46-9C92-B8017015DF71}">
      <dsp:nvSpPr>
        <dsp:cNvPr id="0" name=""/>
        <dsp:cNvSpPr/>
      </dsp:nvSpPr>
      <dsp:spPr>
        <a:xfrm>
          <a:off x="78315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1,1,2</m:t>
                    </m:r>
                  </m:sub>
                </m:sSub>
              </m:oMath>
            </m:oMathPara>
          </a14:m>
          <a:endParaRPr lang="en-US" sz="1500" kern="1200" dirty="0"/>
        </a:p>
      </dsp:txBody>
      <dsp:txXfrm>
        <a:off x="783154" y="2278574"/>
        <a:ext cx="1025590" cy="328189"/>
      </dsp:txXfrm>
    </dsp:sp>
    <dsp:sp modelId="{93C4C536-8597-2846-92C3-AC434A7EF330}">
      <dsp:nvSpPr>
        <dsp:cNvPr id="0" name=""/>
        <dsp:cNvSpPr/>
      </dsp:nvSpPr>
      <dsp:spPr>
        <a:xfrm>
          <a:off x="103955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E7A93-56F0-AB41-B150-FA4A9898BEA8}">
      <dsp:nvSpPr>
        <dsp:cNvPr id="0" name=""/>
        <dsp:cNvSpPr/>
      </dsp:nvSpPr>
      <dsp:spPr>
        <a:xfrm>
          <a:off x="103955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21B6C-6737-8047-A18F-7A88DAC0F607}">
      <dsp:nvSpPr>
        <dsp:cNvPr id="0" name=""/>
        <dsp:cNvSpPr/>
      </dsp:nvSpPr>
      <dsp:spPr>
        <a:xfrm>
          <a:off x="78315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r>
                      <a:rPr lang="en-US" sz="1500" b="0" i="1" kern="1200" smtClean="0">
                        <a:latin typeface="Cambria Math" panose="02040503050406030204" pitchFamily="18" charset="0"/>
                      </a:rPr>
                      <m:t>𝑘</m:t>
                    </m:r>
                  </m:sub>
                </m:sSub>
              </m:oMath>
            </m:oMathPara>
          </a14:m>
          <a:endParaRPr lang="en-US" sz="1500" kern="1200" dirty="0"/>
        </a:p>
      </dsp:txBody>
      <dsp:txXfrm>
        <a:off x="783154" y="3006744"/>
        <a:ext cx="1025590" cy="328189"/>
      </dsp:txXfrm>
    </dsp:sp>
    <dsp:sp modelId="{81BE216D-F568-9144-BADF-6A2FC4BEE341}">
      <dsp:nvSpPr>
        <dsp:cNvPr id="0" name=""/>
        <dsp:cNvSpPr/>
      </dsp:nvSpPr>
      <dsp:spPr>
        <a:xfrm>
          <a:off x="161388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972D0-0D35-2F40-AFF7-A0C9AC943B2E}">
      <dsp:nvSpPr>
        <dsp:cNvPr id="0" name=""/>
        <dsp:cNvSpPr/>
      </dsp:nvSpPr>
      <dsp:spPr>
        <a:xfrm>
          <a:off x="161388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2165-6CE2-9C40-9C2D-8CE850AB12FD}">
      <dsp:nvSpPr>
        <dsp:cNvPr id="0" name=""/>
        <dsp:cNvSpPr/>
      </dsp:nvSpPr>
      <dsp:spPr>
        <a:xfrm>
          <a:off x="135748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sub>
                </m:sSub>
              </m:oMath>
            </m:oMathPara>
          </a14:m>
          <a:endParaRPr lang="en-US" sz="1500" kern="1200" dirty="0"/>
        </a:p>
      </dsp:txBody>
      <dsp:txXfrm>
        <a:off x="1357485" y="822236"/>
        <a:ext cx="1025590" cy="328189"/>
      </dsp:txXfrm>
    </dsp:sp>
    <dsp:sp modelId="{B7A01F56-6966-A947-B50E-B11484B23B24}">
      <dsp:nvSpPr>
        <dsp:cNvPr id="0" name=""/>
        <dsp:cNvSpPr/>
      </dsp:nvSpPr>
      <dsp:spPr>
        <a:xfrm>
          <a:off x="228051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5714-B988-6944-9F1E-AB821796BF8B}">
      <dsp:nvSpPr>
        <dsp:cNvPr id="0" name=""/>
        <dsp:cNvSpPr/>
      </dsp:nvSpPr>
      <dsp:spPr>
        <a:xfrm>
          <a:off x="228051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D6FB-6550-5B49-B919-39752346ACE2}">
      <dsp:nvSpPr>
        <dsp:cNvPr id="0" name=""/>
        <dsp:cNvSpPr/>
      </dsp:nvSpPr>
      <dsp:spPr>
        <a:xfrm>
          <a:off x="202411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1,2,1</m:t>
                    </m:r>
                  </m:sub>
                </m:sSub>
              </m:oMath>
            </m:oMathPara>
          </a14:m>
          <a:endParaRPr lang="en-US" sz="1500" kern="1200" dirty="0"/>
        </a:p>
      </dsp:txBody>
      <dsp:txXfrm>
        <a:off x="2024119" y="1550405"/>
        <a:ext cx="1025590" cy="328189"/>
      </dsp:txXfrm>
    </dsp:sp>
    <dsp:sp modelId="{AD2F1A4C-08D4-324C-9651-E5671F14776D}">
      <dsp:nvSpPr>
        <dsp:cNvPr id="0" name=""/>
        <dsp:cNvSpPr/>
      </dsp:nvSpPr>
      <dsp:spPr>
        <a:xfrm>
          <a:off x="228051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62952-0A29-BE46-9FDD-B5126459D735}">
      <dsp:nvSpPr>
        <dsp:cNvPr id="0" name=""/>
        <dsp:cNvSpPr/>
      </dsp:nvSpPr>
      <dsp:spPr>
        <a:xfrm>
          <a:off x="228051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55D6F-A8E9-E749-AA4C-57633A760073}">
      <dsp:nvSpPr>
        <dsp:cNvPr id="0" name=""/>
        <dsp:cNvSpPr/>
      </dsp:nvSpPr>
      <dsp:spPr>
        <a:xfrm>
          <a:off x="202411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1,2,2</m:t>
                    </m:r>
                  </m:sub>
                </m:sSub>
              </m:oMath>
            </m:oMathPara>
          </a14:m>
          <a:endParaRPr lang="en-US" sz="1500" kern="1200" dirty="0"/>
        </a:p>
      </dsp:txBody>
      <dsp:txXfrm>
        <a:off x="2024119" y="2278574"/>
        <a:ext cx="1025590" cy="328189"/>
      </dsp:txXfrm>
    </dsp:sp>
    <dsp:sp modelId="{84B4340F-1A39-E94C-8E54-014989522698}">
      <dsp:nvSpPr>
        <dsp:cNvPr id="0" name=""/>
        <dsp:cNvSpPr/>
      </dsp:nvSpPr>
      <dsp:spPr>
        <a:xfrm>
          <a:off x="228051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627EC-A712-6C4E-BCEE-FF903D2AD35D}">
      <dsp:nvSpPr>
        <dsp:cNvPr id="0" name=""/>
        <dsp:cNvSpPr/>
      </dsp:nvSpPr>
      <dsp:spPr>
        <a:xfrm>
          <a:off x="228051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964EA-7944-274F-93BB-22C36ACF394E}">
      <dsp:nvSpPr>
        <dsp:cNvPr id="0" name=""/>
        <dsp:cNvSpPr/>
      </dsp:nvSpPr>
      <dsp:spPr>
        <a:xfrm>
          <a:off x="202411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r>
                      <a:rPr lang="en-US" sz="1500" b="0" i="1" kern="1200" smtClean="0">
                        <a:latin typeface="Cambria Math" panose="02040503050406030204" pitchFamily="18" charset="0"/>
                      </a:rPr>
                      <m:t>𝑘</m:t>
                    </m:r>
                  </m:sub>
                </m:sSub>
              </m:oMath>
            </m:oMathPara>
          </a14:m>
          <a:endParaRPr lang="en-US" sz="1500" kern="1200" dirty="0"/>
        </a:p>
      </dsp:txBody>
      <dsp:txXfrm>
        <a:off x="2024119" y="3006744"/>
        <a:ext cx="1025590" cy="328189"/>
      </dsp:txXfrm>
    </dsp:sp>
    <dsp:sp modelId="{ED8E01A4-BD83-5344-A05E-BFCCB5945521}">
      <dsp:nvSpPr>
        <dsp:cNvPr id="0" name=""/>
        <dsp:cNvSpPr/>
      </dsp:nvSpPr>
      <dsp:spPr>
        <a:xfrm>
          <a:off x="285484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3074F3-5AB7-F54A-BE19-5C631E7656DD}">
      <dsp:nvSpPr>
        <dsp:cNvPr id="0" name=""/>
        <dsp:cNvSpPr/>
      </dsp:nvSpPr>
      <dsp:spPr>
        <a:xfrm>
          <a:off x="285484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BBA451-783F-344F-A62A-4A63ACC7EFF5}">
      <dsp:nvSpPr>
        <dsp:cNvPr id="0" name=""/>
        <dsp:cNvSpPr/>
      </dsp:nvSpPr>
      <dsp:spPr>
        <a:xfrm>
          <a:off x="259845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sub>
                </m:sSub>
              </m:oMath>
            </m:oMathPara>
          </a14:m>
          <a:endParaRPr lang="en-US" sz="1500" kern="1200" dirty="0"/>
        </a:p>
      </dsp:txBody>
      <dsp:txXfrm>
        <a:off x="2598450" y="822236"/>
        <a:ext cx="1025590" cy="328189"/>
      </dsp:txXfrm>
    </dsp:sp>
    <dsp:sp modelId="{22EE14AD-8A6C-0047-BE4C-021BC6C56F4A}">
      <dsp:nvSpPr>
        <dsp:cNvPr id="0" name=""/>
        <dsp:cNvSpPr/>
      </dsp:nvSpPr>
      <dsp:spPr>
        <a:xfrm>
          <a:off x="352148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BDD2C3-A3FF-C643-A194-CED02768F4E5}">
      <dsp:nvSpPr>
        <dsp:cNvPr id="0" name=""/>
        <dsp:cNvSpPr/>
      </dsp:nvSpPr>
      <dsp:spPr>
        <a:xfrm>
          <a:off x="352148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137FA-C3DE-0849-A23F-500511C6E2DF}">
      <dsp:nvSpPr>
        <dsp:cNvPr id="0" name=""/>
        <dsp:cNvSpPr/>
      </dsp:nvSpPr>
      <dsp:spPr>
        <a:xfrm>
          <a:off x="326508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1,3,1</m:t>
                    </m:r>
                  </m:sub>
                </m:sSub>
              </m:oMath>
            </m:oMathPara>
          </a14:m>
          <a:endParaRPr lang="en-US" sz="1500" kern="1200" dirty="0"/>
        </a:p>
      </dsp:txBody>
      <dsp:txXfrm>
        <a:off x="3265084" y="1550405"/>
        <a:ext cx="1025590" cy="328189"/>
      </dsp:txXfrm>
    </dsp:sp>
    <dsp:sp modelId="{89C75BDB-4FFB-0C4E-9EA2-E0BEFC9E4B4C}">
      <dsp:nvSpPr>
        <dsp:cNvPr id="0" name=""/>
        <dsp:cNvSpPr/>
      </dsp:nvSpPr>
      <dsp:spPr>
        <a:xfrm>
          <a:off x="352148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46C82-E308-4B44-91BA-ED57E15766E6}">
      <dsp:nvSpPr>
        <dsp:cNvPr id="0" name=""/>
        <dsp:cNvSpPr/>
      </dsp:nvSpPr>
      <dsp:spPr>
        <a:xfrm>
          <a:off x="352148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F79CD-B7F0-AD47-BA6E-CF58A07537F3}">
      <dsp:nvSpPr>
        <dsp:cNvPr id="0" name=""/>
        <dsp:cNvSpPr/>
      </dsp:nvSpPr>
      <dsp:spPr>
        <a:xfrm>
          <a:off x="326508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1,3,2</m:t>
                    </m:r>
                  </m:sub>
                </m:sSub>
              </m:oMath>
            </m:oMathPara>
          </a14:m>
          <a:endParaRPr lang="en-US" sz="1500" kern="1200" dirty="0"/>
        </a:p>
      </dsp:txBody>
      <dsp:txXfrm>
        <a:off x="3265084" y="2278574"/>
        <a:ext cx="1025590" cy="328189"/>
      </dsp:txXfrm>
    </dsp:sp>
    <dsp:sp modelId="{9A6CEA2D-8316-CF4F-BBE8-0E2AEB242323}">
      <dsp:nvSpPr>
        <dsp:cNvPr id="0" name=""/>
        <dsp:cNvSpPr/>
      </dsp:nvSpPr>
      <dsp:spPr>
        <a:xfrm>
          <a:off x="352148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6ABF8-C882-BF45-9674-315228D20F21}">
      <dsp:nvSpPr>
        <dsp:cNvPr id="0" name=""/>
        <dsp:cNvSpPr/>
      </dsp:nvSpPr>
      <dsp:spPr>
        <a:xfrm>
          <a:off x="352148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61338-E47D-1F45-960E-E25F61DAB925}">
      <dsp:nvSpPr>
        <dsp:cNvPr id="0" name=""/>
        <dsp:cNvSpPr/>
      </dsp:nvSpPr>
      <dsp:spPr>
        <a:xfrm>
          <a:off x="326508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r>
                      <a:rPr lang="en-US" sz="1500" b="0" i="1" kern="1200" smtClean="0">
                        <a:latin typeface="Cambria Math" panose="02040503050406030204" pitchFamily="18" charset="0"/>
                      </a:rPr>
                      <m:t>𝑘</m:t>
                    </m:r>
                  </m:sub>
                </m:sSub>
              </m:oMath>
            </m:oMathPara>
          </a14:m>
          <a:endParaRPr lang="en-US" sz="1500" kern="1200" dirty="0"/>
        </a:p>
      </dsp:txBody>
      <dsp:txXfrm>
        <a:off x="3265084" y="3006744"/>
        <a:ext cx="1025590" cy="328189"/>
      </dsp:txXfrm>
    </dsp:sp>
    <dsp:sp modelId="{519FCB21-517B-1E4B-A92D-6B3D73B4D67F}">
      <dsp:nvSpPr>
        <dsp:cNvPr id="0" name=""/>
        <dsp:cNvSpPr/>
      </dsp:nvSpPr>
      <dsp:spPr>
        <a:xfrm>
          <a:off x="409581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DEEB0-2A73-7F45-9B23-18D5DB122032}">
      <dsp:nvSpPr>
        <dsp:cNvPr id="0" name=""/>
        <dsp:cNvSpPr/>
      </dsp:nvSpPr>
      <dsp:spPr>
        <a:xfrm>
          <a:off x="409581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3E0EF-BC72-7E46-B775-F772747BE53C}">
      <dsp:nvSpPr>
        <dsp:cNvPr id="0" name=""/>
        <dsp:cNvSpPr/>
      </dsp:nvSpPr>
      <dsp:spPr>
        <a:xfrm>
          <a:off x="383941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𝑆</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sub>
                </m:sSub>
              </m:oMath>
            </m:oMathPara>
          </a14:m>
          <a:endParaRPr lang="en-US" sz="1500" kern="1200" dirty="0"/>
        </a:p>
      </dsp:txBody>
      <dsp:txXfrm>
        <a:off x="3839415" y="822236"/>
        <a:ext cx="1025590" cy="328189"/>
      </dsp:txXfrm>
    </dsp:sp>
    <dsp:sp modelId="{13AAC596-9EE4-AC45-BC9B-E9809D623BC8}">
      <dsp:nvSpPr>
        <dsp:cNvPr id="0" name=""/>
        <dsp:cNvSpPr/>
      </dsp:nvSpPr>
      <dsp:spPr>
        <a:xfrm>
          <a:off x="476244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F90AE-C876-AD48-889C-25CE623AEC2F}">
      <dsp:nvSpPr>
        <dsp:cNvPr id="0" name=""/>
        <dsp:cNvSpPr/>
      </dsp:nvSpPr>
      <dsp:spPr>
        <a:xfrm>
          <a:off x="476244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026C3-5877-FD40-8879-87C180D4B9CC}">
      <dsp:nvSpPr>
        <dsp:cNvPr id="0" name=""/>
        <dsp:cNvSpPr/>
      </dsp:nvSpPr>
      <dsp:spPr>
        <a:xfrm>
          <a:off x="450604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,1</m:t>
                    </m:r>
                  </m:sub>
                </m:sSub>
              </m:oMath>
            </m:oMathPara>
          </a14:m>
          <a:endParaRPr lang="en-US" sz="1500" kern="1200" dirty="0"/>
        </a:p>
      </dsp:txBody>
      <dsp:txXfrm>
        <a:off x="4506049" y="1550405"/>
        <a:ext cx="1025590" cy="328189"/>
      </dsp:txXfrm>
    </dsp:sp>
    <dsp:sp modelId="{B9E1780D-D392-7A4C-8BEB-0347788ADAAF}">
      <dsp:nvSpPr>
        <dsp:cNvPr id="0" name=""/>
        <dsp:cNvSpPr/>
      </dsp:nvSpPr>
      <dsp:spPr>
        <a:xfrm>
          <a:off x="476244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70D39-AAC8-A642-894D-30EF79498831}">
      <dsp:nvSpPr>
        <dsp:cNvPr id="0" name=""/>
        <dsp:cNvSpPr/>
      </dsp:nvSpPr>
      <dsp:spPr>
        <a:xfrm>
          <a:off x="476244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B3AB2-BF1C-DD48-8DE9-E3E8EA5FCF43}">
      <dsp:nvSpPr>
        <dsp:cNvPr id="0" name=""/>
        <dsp:cNvSpPr/>
      </dsp:nvSpPr>
      <dsp:spPr>
        <a:xfrm>
          <a:off x="450604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,2</m:t>
                    </m:r>
                  </m:sub>
                </m:sSub>
              </m:oMath>
            </m:oMathPara>
          </a14:m>
          <a:endParaRPr lang="en-US" sz="1500" kern="1200" dirty="0"/>
        </a:p>
      </dsp:txBody>
      <dsp:txXfrm>
        <a:off x="4506049" y="2278574"/>
        <a:ext cx="1025590" cy="328189"/>
      </dsp:txXfrm>
    </dsp:sp>
    <dsp:sp modelId="{9777DB0E-E7CB-8149-8800-55992A857585}">
      <dsp:nvSpPr>
        <dsp:cNvPr id="0" name=""/>
        <dsp:cNvSpPr/>
      </dsp:nvSpPr>
      <dsp:spPr>
        <a:xfrm>
          <a:off x="476244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1E933-3F7D-0B4D-B339-3314FAB8086E}">
      <dsp:nvSpPr>
        <dsp:cNvPr id="0" name=""/>
        <dsp:cNvSpPr/>
      </dsp:nvSpPr>
      <dsp:spPr>
        <a:xfrm>
          <a:off x="476244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D0D0-AF4F-D842-AA8C-030D530130FB}">
      <dsp:nvSpPr>
        <dsp:cNvPr id="0" name=""/>
        <dsp:cNvSpPr/>
      </dsp:nvSpPr>
      <dsp:spPr>
        <a:xfrm>
          <a:off x="450604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𝑘</m:t>
                    </m:r>
                  </m:sub>
                </m:sSub>
              </m:oMath>
            </m:oMathPara>
          </a14:m>
          <a:endParaRPr lang="en-US" sz="1500" kern="1200" dirty="0"/>
        </a:p>
      </dsp:txBody>
      <dsp:txXfrm>
        <a:off x="4506049" y="3006744"/>
        <a:ext cx="1025590" cy="328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DF25-B5CA-1646-9663-268A4BE819F2}" type="datetimeFigureOut">
              <a:rPr lang="en-US" smtClean="0"/>
              <a:t>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135D1-225E-374B-9FDF-90E36CFCB841}" type="slidenum">
              <a:rPr lang="en-US" smtClean="0"/>
              <a:t>‹#›</a:t>
            </a:fld>
            <a:endParaRPr lang="en-US"/>
          </a:p>
        </p:txBody>
      </p:sp>
    </p:spTree>
    <p:extLst>
      <p:ext uri="{BB962C8B-B14F-4D97-AF65-F5344CB8AC3E}">
        <p14:creationId xmlns:p14="http://schemas.microsoft.com/office/powerpoint/2010/main" val="425186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a:t>
            </a:fld>
            <a:endParaRPr lang="en-US"/>
          </a:p>
        </p:txBody>
      </p:sp>
    </p:spTree>
    <p:extLst>
      <p:ext uri="{BB962C8B-B14F-4D97-AF65-F5344CB8AC3E}">
        <p14:creationId xmlns:p14="http://schemas.microsoft.com/office/powerpoint/2010/main" val="264767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order to solve this problem we had to do the following steps:</a:t>
            </a:r>
          </a:p>
          <a:p>
            <a:r>
              <a:rPr lang="en-US" sz="1800" dirty="0"/>
              <a:t>1st we needed to analyze the data and understand how we want to present it in a way that could be calculated and used for our calculations.</a:t>
            </a:r>
          </a:p>
          <a:p>
            <a:r>
              <a:rPr lang="en-US" sz="1800" dirty="0"/>
              <a:t>2nd we took the data and tried to learn it and create a probability function for the future based on the past. we tried two approaches , one was data driven and the other was more advanced machine learning techniques.</a:t>
            </a:r>
          </a:p>
          <a:p>
            <a:r>
              <a:rPr lang="en-US" sz="1800" dirty="0"/>
              <a:t>3</a:t>
            </a:r>
            <a:r>
              <a:rPr lang="en-US" sz="1800" baseline="30000" dirty="0"/>
              <a:t>rd</a:t>
            </a:r>
            <a:r>
              <a:rPr lang="en-US" sz="1800" dirty="0"/>
              <a:t> we defined the deterministic problem as a classic planning problem and searched for quick ways to solve it (since this algorithm will be run multiple times for each time step)</a:t>
            </a:r>
          </a:p>
          <a:p>
            <a:r>
              <a:rPr lang="en-US" sz="1800" dirty="0"/>
              <a:t>Once all the preparation was done we could use the anticipatory algorithm introduced by wheeler and his team and see if we achieved better results than the benchmark</a:t>
            </a:r>
          </a:p>
          <a:p>
            <a:r>
              <a:rPr lang="en-US" sz="1800" dirty="0"/>
              <a:t>Finally we are trying to reduce run time using different techniques</a:t>
            </a:r>
          </a:p>
        </p:txBody>
      </p:sp>
      <p:sp>
        <p:nvSpPr>
          <p:cNvPr id="4" name="Slide Number Placeholder 3"/>
          <p:cNvSpPr>
            <a:spLocks noGrp="1"/>
          </p:cNvSpPr>
          <p:nvPr>
            <p:ph type="sldNum" sz="quarter" idx="5"/>
          </p:nvPr>
        </p:nvSpPr>
        <p:spPr/>
        <p:txBody>
          <a:bodyPr/>
          <a:lstStyle/>
          <a:p>
            <a:fld id="{C00135D1-225E-374B-9FDF-90E36CFCB841}" type="slidenum">
              <a:rPr lang="en-US" smtClean="0"/>
              <a:t>11</a:t>
            </a:fld>
            <a:endParaRPr lang="en-US"/>
          </a:p>
        </p:txBody>
      </p:sp>
    </p:spTree>
    <p:extLst>
      <p:ext uri="{BB962C8B-B14F-4D97-AF65-F5344CB8AC3E}">
        <p14:creationId xmlns:p14="http://schemas.microsoft.com/office/powerpoint/2010/main" val="35693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goas was to translate the real data into a more efficient representation and one that would be easier to compute.</a:t>
            </a:r>
          </a:p>
          <a:p>
            <a:r>
              <a:rPr lang="en-US" dirty="0"/>
              <a:t>We therefore decided to rotate the data </a:t>
            </a:r>
          </a:p>
          <a:p>
            <a:endParaRPr lang="en-US" dirty="0"/>
          </a:p>
          <a:p>
            <a:r>
              <a:rPr lang="en-US" dirty="0"/>
              <a:t>Crop out only Manhattan</a:t>
            </a:r>
          </a:p>
          <a:p>
            <a:endParaRPr lang="en-US" dirty="0"/>
          </a:p>
          <a:p>
            <a:r>
              <a:rPr lang="en-US" dirty="0"/>
              <a:t>And bin each time and location into a grid like format so that we could analyze a number of events per bin,</a:t>
            </a:r>
          </a:p>
          <a:p>
            <a:endParaRPr lang="en-US" dirty="0"/>
          </a:p>
          <a:p>
            <a:r>
              <a:rPr lang="en-US" dirty="0"/>
              <a:t>We also limited the amount of events possible at each location and time, assuming that above that number the algorithm would not be effected (since having 20 events or more most likely produces a similar result)</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12</a:t>
            </a:fld>
            <a:endParaRPr lang="en-US"/>
          </a:p>
        </p:txBody>
      </p:sp>
    </p:spTree>
    <p:extLst>
      <p:ext uri="{BB962C8B-B14F-4D97-AF65-F5344CB8AC3E}">
        <p14:creationId xmlns:p14="http://schemas.microsoft.com/office/powerpoint/2010/main" val="114003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can see the original data.</a:t>
            </a:r>
          </a:p>
          <a:p>
            <a:r>
              <a:rPr lang="en-US" dirty="0"/>
              <a:t>Each point on the graph is a costumer that is picked up throughout the 6 months.</a:t>
            </a:r>
          </a:p>
          <a:p>
            <a:r>
              <a:rPr lang="en-US" dirty="0"/>
              <a:t>This is a representation of the costumers </a:t>
            </a:r>
            <a:r>
              <a:rPr lang="en-US" dirty="0" err="1"/>
              <a:t>lat</a:t>
            </a:r>
            <a:r>
              <a:rPr lang="en-US" dirty="0"/>
              <a:t>, </a:t>
            </a:r>
            <a:r>
              <a:rPr lang="en-US" dirty="0" err="1"/>
              <a:t>lon</a:t>
            </a:r>
            <a:endParaRPr lang="en-US" dirty="0"/>
          </a:p>
          <a:p>
            <a:endParaRPr lang="en-US" dirty="0"/>
          </a:p>
          <a:p>
            <a:r>
              <a:rPr lang="en-US" dirty="0"/>
              <a:t>In the </a:t>
            </a:r>
            <a:r>
              <a:rPr lang="en-US" dirty="0" err="1"/>
              <a:t>middile</a:t>
            </a:r>
            <a:r>
              <a:rPr lang="en-US" dirty="0"/>
              <a:t> graph we can see the same data only now it is cropped and rotated</a:t>
            </a:r>
          </a:p>
          <a:p>
            <a:endParaRPr lang="en-US" dirty="0"/>
          </a:p>
          <a:p>
            <a:r>
              <a:rPr lang="en-US" dirty="0"/>
              <a:t>And the 3</a:t>
            </a:r>
            <a:r>
              <a:rPr lang="en-US" baseline="30000" dirty="0"/>
              <a:t>rd</a:t>
            </a:r>
            <a:r>
              <a:rPr lang="en-US" dirty="0"/>
              <a:t> graph shows the final representation of the bins, each 500 m long.</a:t>
            </a:r>
          </a:p>
          <a:p>
            <a:endParaRPr lang="en-US" dirty="0"/>
          </a:p>
          <a:p>
            <a:r>
              <a:rPr lang="en-US" dirty="0"/>
              <a:t>We have a total problem of 51*11 in the special dimension</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13</a:t>
            </a:fld>
            <a:endParaRPr lang="en-US"/>
          </a:p>
        </p:txBody>
      </p:sp>
    </p:spTree>
    <p:extLst>
      <p:ext uri="{BB962C8B-B14F-4D97-AF65-F5344CB8AC3E}">
        <p14:creationId xmlns:p14="http://schemas.microsoft.com/office/powerpoint/2010/main" val="119499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in this figure we can see all the date presented on one graph.</a:t>
            </a:r>
          </a:p>
          <a:p>
            <a:pPr marL="0" algn="l" defTabSz="914400" rtl="0" eaLnBrk="1" latinLnBrk="0" hangingPunct="1"/>
            <a:r>
              <a:rPr lang="en-US" dirty="0"/>
              <a:t>the x axis is one week and the y axis shows the sum of events at each time during that week.</a:t>
            </a:r>
          </a:p>
          <a:p>
            <a:pPr marL="0" algn="l" defTabSz="914400" rtl="0" eaLnBrk="1" latinLnBrk="0" hangingPunct="1"/>
            <a:r>
              <a:rPr lang="en-US" dirty="0"/>
              <a:t>each color is a different week from </a:t>
            </a:r>
            <a:r>
              <a:rPr lang="en-US" dirty="0" err="1"/>
              <a:t>januray</a:t>
            </a:r>
            <a:r>
              <a:rPr lang="en-US" dirty="0"/>
              <a:t> - </a:t>
            </a:r>
            <a:r>
              <a:rPr lang="en-US" dirty="0" err="1"/>
              <a:t>september</a:t>
            </a:r>
            <a:r>
              <a:rPr lang="en-US" dirty="0"/>
              <a:t>.</a:t>
            </a:r>
          </a:p>
          <a:p>
            <a:pPr marL="0" algn="l" defTabSz="914400" rtl="0" eaLnBrk="1" latinLnBrk="0" hangingPunct="1"/>
            <a:endParaRPr lang="en-US" dirty="0"/>
          </a:p>
          <a:p>
            <a:pPr marL="0" algn="l" defTabSz="914400" rtl="0" eaLnBrk="1" latinLnBrk="0" hangingPunct="1"/>
            <a:r>
              <a:rPr lang="en-US" dirty="0"/>
              <a:t>we can se that most weeks have a clear pattern and also each day </a:t>
            </a:r>
            <a:r>
              <a:rPr lang="en-US" dirty="0" err="1"/>
              <a:t>cleary</a:t>
            </a:r>
            <a:r>
              <a:rPr lang="en-US" dirty="0"/>
              <a:t> has a morning and evening peek.</a:t>
            </a:r>
          </a:p>
          <a:p>
            <a:pPr marL="0" algn="l" defTabSz="914400" rtl="0" eaLnBrk="1" latinLnBrk="0" hangingPunct="1"/>
            <a:endParaRPr lang="en-US" dirty="0"/>
          </a:p>
          <a:p>
            <a:pPr marL="0" algn="l" defTabSz="914400" rtl="0" eaLnBrk="1" latinLnBrk="0" hangingPunct="1"/>
            <a:r>
              <a:rPr lang="en-US" dirty="0"/>
              <a:t>in this graph we can see one of those weeks more in depth </a:t>
            </a:r>
          </a:p>
          <a:p>
            <a:pPr marL="0" algn="l" defTabSz="914400" rtl="0" eaLnBrk="1" latinLnBrk="0" hangingPunct="1"/>
            <a:endParaRPr lang="en-US" dirty="0"/>
          </a:p>
          <a:p>
            <a:pPr marL="0" algn="l" defTabSz="914400" rtl="0" eaLnBrk="1" latinLnBrk="0" hangingPunct="1"/>
            <a:r>
              <a:rPr lang="en-US" dirty="0"/>
              <a:t>the graph on the right shows the same data but in a </a:t>
            </a:r>
            <a:r>
              <a:rPr lang="en-US" dirty="0" err="1"/>
              <a:t>spasial</a:t>
            </a:r>
            <a:r>
              <a:rPr lang="en-US" dirty="0"/>
              <a:t> format where each bin is a sum of the whole week.</a:t>
            </a:r>
          </a:p>
          <a:p>
            <a:pPr marL="0" algn="l" defTabSz="914400" rtl="0" eaLnBrk="1" latinLnBrk="0" hangingPunct="1"/>
            <a:endParaRPr lang="en-US" dirty="0"/>
          </a:p>
          <a:p>
            <a:pPr marL="0" algn="l" defTabSz="914400" rtl="0" eaLnBrk="1" latinLnBrk="0" hangingPunct="1"/>
            <a:r>
              <a:rPr lang="en-US" dirty="0"/>
              <a:t>we can see clearly that most requests are from the mid- downtown area.</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14</a:t>
            </a:fld>
            <a:endParaRPr lang="en-US"/>
          </a:p>
        </p:txBody>
      </p:sp>
    </p:spTree>
    <p:extLst>
      <p:ext uri="{BB962C8B-B14F-4D97-AF65-F5344CB8AC3E}">
        <p14:creationId xmlns:p14="http://schemas.microsoft.com/office/powerpoint/2010/main" val="255387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approaching the problem with advanced techniques like ML we decided to try and predict the data using the daily and weekly pattern we found.</a:t>
            </a:r>
          </a:p>
          <a:p>
            <a:r>
              <a:rPr lang="en-US" dirty="0"/>
              <a:t>for each time and location we can calculate the probability of n events (as a sum of all the times that number of events happened divided by the number of data points we have)</a:t>
            </a:r>
          </a:p>
          <a:p>
            <a:endParaRPr lang="en-US" dirty="0"/>
          </a:p>
          <a:p>
            <a:r>
              <a:rPr lang="en-US" dirty="0"/>
              <a:t>now, given a location and time we can draw the amount of events </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15</a:t>
            </a:fld>
            <a:endParaRPr lang="en-US"/>
          </a:p>
        </p:txBody>
      </p:sp>
    </p:spTree>
    <p:extLst>
      <p:ext uri="{BB962C8B-B14F-4D97-AF65-F5344CB8AC3E}">
        <p14:creationId xmlns:p14="http://schemas.microsoft.com/office/powerpoint/2010/main" val="123133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probability function and real data.</a:t>
            </a:r>
          </a:p>
          <a:p>
            <a:endParaRPr lang="en-US" dirty="0"/>
          </a:p>
          <a:p>
            <a:r>
              <a:rPr lang="en-US" dirty="0"/>
              <a:t>this graph was produced by some of the data that was NOT used for creating the probability function.</a:t>
            </a:r>
          </a:p>
          <a:p>
            <a:r>
              <a:rPr lang="en-US" dirty="0"/>
              <a:t>we can see that there is a good comparison between the 2.</a:t>
            </a:r>
          </a:p>
          <a:p>
            <a:endParaRPr lang="en-US" dirty="0"/>
          </a:p>
          <a:p>
            <a:r>
              <a:rPr lang="en-US" dirty="0"/>
              <a:t>in the GIF we can see on the right the predicted results and on the left the real data.</a:t>
            </a:r>
          </a:p>
          <a:p>
            <a:r>
              <a:rPr lang="en-US" dirty="0"/>
              <a:t>each figure is a different time and the locations they are found </a:t>
            </a:r>
          </a:p>
          <a:p>
            <a:endParaRPr lang="en-US" dirty="0"/>
          </a:p>
          <a:p>
            <a:endParaRPr lang="en-US" dirty="0"/>
          </a:p>
          <a:p>
            <a:r>
              <a:rPr lang="en-US" dirty="0"/>
              <a:t>the color presents the amount of events at that time and location</a:t>
            </a:r>
          </a:p>
        </p:txBody>
      </p:sp>
      <p:sp>
        <p:nvSpPr>
          <p:cNvPr id="4" name="Slide Number Placeholder 3"/>
          <p:cNvSpPr>
            <a:spLocks noGrp="1"/>
          </p:cNvSpPr>
          <p:nvPr>
            <p:ph type="sldNum" sz="quarter" idx="5"/>
          </p:nvPr>
        </p:nvSpPr>
        <p:spPr/>
        <p:txBody>
          <a:bodyPr/>
          <a:lstStyle/>
          <a:p>
            <a:fld id="{C00135D1-225E-374B-9FDF-90E36CFCB841}" type="slidenum">
              <a:rPr lang="en-US" smtClean="0"/>
              <a:t>16</a:t>
            </a:fld>
            <a:endParaRPr lang="en-US"/>
          </a:p>
        </p:txBody>
      </p:sp>
    </p:spTree>
    <p:extLst>
      <p:ext uri="{BB962C8B-B14F-4D97-AF65-F5344CB8AC3E}">
        <p14:creationId xmlns:p14="http://schemas.microsoft.com/office/powerpoint/2010/main" val="239934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we used are classic known ML algorithms for learning the request distribution.</a:t>
            </a:r>
          </a:p>
          <a:p>
            <a:r>
              <a:rPr lang="en-US" dirty="0"/>
              <a:t> </a:t>
            </a:r>
          </a:p>
          <a:p>
            <a:r>
              <a:rPr lang="en-US" dirty="0"/>
              <a:t>at first we tried using a network that combines CNN and LSTM for understanding the spatial and temporal </a:t>
            </a:r>
            <a:r>
              <a:rPr lang="en-US" dirty="0" err="1"/>
              <a:t>behaviour</a:t>
            </a:r>
            <a:r>
              <a:rPr lang="en-US" dirty="0"/>
              <a:t> but we quickly noticed that most of the spatial data is sparse and produces 0 for any time so the network learnt to always output 0 :) </a:t>
            </a:r>
          </a:p>
          <a:p>
            <a:endParaRPr lang="en-US" dirty="0"/>
          </a:p>
          <a:p>
            <a:r>
              <a:rPr lang="en-US" dirty="0"/>
              <a:t>because we noticed that, we decided to take one location that seemed busy and train a single LSTM on it assuming that at each time we have n previous time steps and predict the following time</a:t>
            </a:r>
          </a:p>
          <a:p>
            <a:endParaRPr lang="en-US" dirty="0"/>
          </a:p>
          <a:p>
            <a:r>
              <a:rPr lang="en-US" dirty="0"/>
              <a:t>most ppl know what an LSTM is, in short it is a network that knows how to remember information when needed, but also forget un-important data and then predict the following time step assuming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17</a:t>
            </a:fld>
            <a:endParaRPr lang="en-US"/>
          </a:p>
        </p:txBody>
      </p:sp>
    </p:spTree>
    <p:extLst>
      <p:ext uri="{BB962C8B-B14F-4D97-AF65-F5344CB8AC3E}">
        <p14:creationId xmlns:p14="http://schemas.microsoft.com/office/powerpoint/2010/main" val="187971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network and the real data</a:t>
            </a:r>
          </a:p>
          <a:p>
            <a:r>
              <a:rPr lang="en-US" dirty="0"/>
              <a:t>In order to train the network we first smoothed the data and made it easier for the network to see traits (like rise in amount of events).</a:t>
            </a:r>
          </a:p>
          <a:p>
            <a:endParaRPr lang="en-US" dirty="0"/>
          </a:p>
          <a:p>
            <a:r>
              <a:rPr lang="en-US" dirty="0"/>
              <a:t>We can see here a comparison between the network and real data when once the input is the smooth data and the other one is the non smooth data.</a:t>
            </a:r>
          </a:p>
          <a:p>
            <a:endParaRPr lang="en-US" dirty="0"/>
          </a:p>
          <a:p>
            <a:r>
              <a:rPr lang="en-US" dirty="0"/>
              <a:t>We can see that for the most part the network predicts the events well</a:t>
            </a:r>
          </a:p>
        </p:txBody>
      </p:sp>
      <p:sp>
        <p:nvSpPr>
          <p:cNvPr id="4" name="Slide Number Placeholder 3"/>
          <p:cNvSpPr>
            <a:spLocks noGrp="1"/>
          </p:cNvSpPr>
          <p:nvPr>
            <p:ph type="sldNum" sz="quarter" idx="5"/>
          </p:nvPr>
        </p:nvSpPr>
        <p:spPr/>
        <p:txBody>
          <a:bodyPr/>
          <a:lstStyle/>
          <a:p>
            <a:fld id="{C00135D1-225E-374B-9FDF-90E36CFCB841}" type="slidenum">
              <a:rPr lang="en-US" smtClean="0"/>
              <a:t>18</a:t>
            </a:fld>
            <a:endParaRPr lang="en-US"/>
          </a:p>
        </p:txBody>
      </p:sp>
    </p:spTree>
    <p:extLst>
      <p:ext uri="{BB962C8B-B14F-4D97-AF65-F5344CB8AC3E}">
        <p14:creationId xmlns:p14="http://schemas.microsoft.com/office/powerpoint/2010/main" val="250974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19</a:t>
            </a:fld>
            <a:endParaRPr lang="en-US"/>
          </a:p>
        </p:txBody>
      </p:sp>
    </p:spTree>
    <p:extLst>
      <p:ext uri="{BB962C8B-B14F-4D97-AF65-F5344CB8AC3E}">
        <p14:creationId xmlns:p14="http://schemas.microsoft.com/office/powerpoint/2010/main" val="406430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find an algorithm that can solve the </a:t>
            </a:r>
            <a:r>
              <a:rPr lang="en-US" dirty="0" err="1"/>
              <a:t>determinstic</a:t>
            </a:r>
            <a:r>
              <a:rPr lang="en-US" dirty="0"/>
              <a:t> problem. </a:t>
            </a:r>
          </a:p>
          <a:p>
            <a:endParaRPr lang="en-US" dirty="0"/>
          </a:p>
          <a:p>
            <a:r>
              <a:rPr lang="en-US" dirty="0"/>
              <a:t>we tried different approaches each with its own benefits. </a:t>
            </a:r>
          </a:p>
          <a:p>
            <a:r>
              <a:rPr lang="en-US" dirty="0"/>
              <a:t>the 3 main approaches are : A*, MIP and reinforcement learning which we are working on now.</a:t>
            </a:r>
          </a:p>
          <a:p>
            <a:endParaRPr lang="en-US" dirty="0"/>
          </a:p>
          <a:p>
            <a:r>
              <a:rPr lang="en-US" dirty="0"/>
              <a:t> in the next few slides </a:t>
            </a:r>
            <a:r>
              <a:rPr lang="en-US" dirty="0" err="1"/>
              <a:t>i</a:t>
            </a:r>
            <a:r>
              <a:rPr lang="en-US" dirty="0"/>
              <a:t> will explain a little more about the first 2 methods. </a:t>
            </a:r>
          </a:p>
        </p:txBody>
      </p:sp>
      <p:sp>
        <p:nvSpPr>
          <p:cNvPr id="4" name="Slide Number Placeholder 3"/>
          <p:cNvSpPr>
            <a:spLocks noGrp="1"/>
          </p:cNvSpPr>
          <p:nvPr>
            <p:ph type="sldNum" sz="quarter" idx="5"/>
          </p:nvPr>
        </p:nvSpPr>
        <p:spPr/>
        <p:txBody>
          <a:bodyPr/>
          <a:lstStyle/>
          <a:p>
            <a:fld id="{C00135D1-225E-374B-9FDF-90E36CFCB841}" type="slidenum">
              <a:rPr lang="en-US" smtClean="0"/>
              <a:t>20</a:t>
            </a:fld>
            <a:endParaRPr lang="en-US"/>
          </a:p>
        </p:txBody>
      </p:sp>
    </p:spTree>
    <p:extLst>
      <p:ext uri="{BB962C8B-B14F-4D97-AF65-F5344CB8AC3E}">
        <p14:creationId xmlns:p14="http://schemas.microsoft.com/office/powerpoint/2010/main" val="177922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problem definition. There are many real world problems that we can define in this structure.</a:t>
            </a:r>
          </a:p>
          <a:p>
            <a:r>
              <a:rPr lang="en-US" dirty="0"/>
              <a:t>The main point here is that the environment and actions of agents are deterministic, but the goals wanted at each time are stochastic and therefore the problem is stochastic as well.</a:t>
            </a:r>
          </a:p>
          <a:p>
            <a:endParaRPr lang="en-US" dirty="0"/>
          </a:p>
          <a:p>
            <a:r>
              <a:rPr lang="en-US" dirty="0"/>
              <a:t>(if it were deterministic goals we could have solved it using MIP or other methods that we will see later in this presentation)</a:t>
            </a:r>
          </a:p>
          <a:p>
            <a:r>
              <a:rPr lang="en-US" dirty="0"/>
              <a:t>The basis for our research was presented by wheeler and his team in ICAPs in 2012</a:t>
            </a:r>
          </a:p>
        </p:txBody>
      </p:sp>
      <p:sp>
        <p:nvSpPr>
          <p:cNvPr id="4" name="Slide Number Placeholder 3"/>
          <p:cNvSpPr>
            <a:spLocks noGrp="1"/>
          </p:cNvSpPr>
          <p:nvPr>
            <p:ph type="sldNum" sz="quarter" idx="5"/>
          </p:nvPr>
        </p:nvSpPr>
        <p:spPr/>
        <p:txBody>
          <a:bodyPr/>
          <a:lstStyle/>
          <a:p>
            <a:fld id="{C00135D1-225E-374B-9FDF-90E36CFCB841}" type="slidenum">
              <a:rPr lang="en-US" smtClean="0"/>
              <a:t>3</a:t>
            </a:fld>
            <a:endParaRPr lang="en-US"/>
          </a:p>
        </p:txBody>
      </p:sp>
    </p:spTree>
    <p:extLst>
      <p:ext uri="{BB962C8B-B14F-4D97-AF65-F5344CB8AC3E}">
        <p14:creationId xmlns:p14="http://schemas.microsoft.com/office/powerpoint/2010/main" val="70562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A* method we defined the system state as the following and divided it into 2 main categories.</a:t>
            </a:r>
          </a:p>
          <a:p>
            <a:endParaRPr lang="en-US" dirty="0"/>
          </a:p>
          <a:p>
            <a:r>
              <a:rPr lang="en-US" dirty="0"/>
              <a:t>the 1st representing the requests and the 2nd representing the cars.</a:t>
            </a:r>
          </a:p>
          <a:p>
            <a:r>
              <a:rPr lang="en-US" dirty="0"/>
              <a:t>each state represents a different possible outcome of actions.</a:t>
            </a:r>
          </a:p>
          <a:p>
            <a:endParaRPr lang="en-US" dirty="0"/>
          </a:p>
          <a:p>
            <a:r>
              <a:rPr lang="en-US" dirty="0"/>
              <a:t>each child is another combination possible from its parent.</a:t>
            </a:r>
          </a:p>
          <a:p>
            <a:endParaRPr lang="en-US" dirty="0"/>
          </a:p>
          <a:p>
            <a:r>
              <a:rPr lang="en-US" dirty="0"/>
              <a:t>in the end we can see that we have many combinations at each time which makes this process pretty slow.</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21</a:t>
            </a:fld>
            <a:endParaRPr lang="en-US"/>
          </a:p>
        </p:txBody>
      </p:sp>
    </p:spTree>
    <p:extLst>
      <p:ext uri="{BB962C8B-B14F-4D97-AF65-F5344CB8AC3E}">
        <p14:creationId xmlns:p14="http://schemas.microsoft.com/office/powerpoint/2010/main" val="218590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heuristic we used for the A* method.</a:t>
            </a:r>
          </a:p>
          <a:p>
            <a:r>
              <a:rPr lang="en-US" dirty="0"/>
              <a:t>for each state we reached we wanted to calculate how valuable it was for our policy to be in this state.</a:t>
            </a:r>
          </a:p>
          <a:p>
            <a:endParaRPr lang="en-US" dirty="0"/>
          </a:p>
          <a:p>
            <a:r>
              <a:rPr lang="en-US" dirty="0"/>
              <a:t>we went over all events that were not closed or canceled and checked which car is closest to it and then if possible to close it (assuming the distance is smaller than the time left until that event closes) we calculated the reward of closing it and the cost of reaching it</a:t>
            </a:r>
          </a:p>
          <a:p>
            <a:endParaRPr lang="en-US" dirty="0"/>
          </a:p>
          <a:p>
            <a:r>
              <a:rPr lang="en-US" dirty="0"/>
              <a:t>and for each event that could not be closed we added a cancelation cost</a:t>
            </a:r>
          </a:p>
          <a:p>
            <a:endParaRPr lang="en-US" dirty="0"/>
          </a:p>
          <a:p>
            <a:r>
              <a:rPr lang="en-US" dirty="0"/>
              <a:t>altogether this calculation represents a non realistic but optimistic reality where one car can answer multiple requests simultaneously </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22</a:t>
            </a:fld>
            <a:endParaRPr lang="en-US"/>
          </a:p>
        </p:txBody>
      </p:sp>
    </p:spTree>
    <p:extLst>
      <p:ext uri="{BB962C8B-B14F-4D97-AF65-F5344CB8AC3E}">
        <p14:creationId xmlns:p14="http://schemas.microsoft.com/office/powerpoint/2010/main" val="101414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the same problem represented as a graph instead of a tree.</a:t>
            </a:r>
          </a:p>
          <a:p>
            <a:pPr marL="0" algn="l" defTabSz="914400" rtl="0" eaLnBrk="1" latinLnBrk="0" hangingPunct="1"/>
            <a:r>
              <a:rPr lang="en-US" dirty="0"/>
              <a:t>Each node in the graph is a different request that needs to be picked up and each edge is the route between two nodes.</a:t>
            </a:r>
          </a:p>
          <a:p>
            <a:pPr marL="0" algn="l" defTabSz="914400" rtl="0" eaLnBrk="1" latinLnBrk="0" hangingPunct="1"/>
            <a:endParaRPr lang="en-US" dirty="0"/>
          </a:p>
          <a:p>
            <a:pPr marL="0" algn="l" defTabSz="914400" rtl="0" eaLnBrk="1" latinLnBrk="0" hangingPunct="1"/>
            <a:r>
              <a:rPr lang="en-US" dirty="0"/>
              <a:t>The variables of the MIP are the indicators if to choose a path or not</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23</a:t>
            </a:fld>
            <a:endParaRPr lang="en-US"/>
          </a:p>
        </p:txBody>
      </p:sp>
    </p:spTree>
    <p:extLst>
      <p:ext uri="{BB962C8B-B14F-4D97-AF65-F5344CB8AC3E}">
        <p14:creationId xmlns:p14="http://schemas.microsoft.com/office/powerpoint/2010/main" val="202131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a small example of a case we solved using MIP.</a:t>
            </a:r>
          </a:p>
          <a:p>
            <a:pPr marL="0" algn="l" defTabSz="914400" rtl="0" eaLnBrk="1" latinLnBrk="0" hangingPunct="1"/>
            <a:r>
              <a:rPr lang="en-US" dirty="0"/>
              <a:t>The pink dots represent the car locations and the black dots show the requests</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24</a:t>
            </a:fld>
            <a:endParaRPr lang="en-US"/>
          </a:p>
        </p:txBody>
      </p:sp>
    </p:spTree>
    <p:extLst>
      <p:ext uri="{BB962C8B-B14F-4D97-AF65-F5344CB8AC3E}">
        <p14:creationId xmlns:p14="http://schemas.microsoft.com/office/powerpoint/2010/main" val="313200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NumCars</a:t>
            </a:r>
            <a:r>
              <a:rPr lang="en-US" dirty="0"/>
              <a:t>/Results/</a:t>
            </a:r>
            <a:r>
              <a:rPr lang="en-US" sz="1200" kern="1200" dirty="0">
                <a:solidFill>
                  <a:schemeClr val="tx1"/>
                </a:solidFill>
                <a:effectLst/>
                <a:latin typeface="+mn-lt"/>
                <a:ea typeface="+mn-ea"/>
                <a:cs typeface="+mn-cs"/>
              </a:rPr>
              <a:t>SimAnticipatoryMio_RandomChoice_7lpred_1000startTime_10gridX_15gridY_55numEvents_10nStochastic_3numCars_Bm_easy_MaxFlow</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27</a:t>
            </a:fld>
            <a:endParaRPr lang="en-US"/>
          </a:p>
        </p:txBody>
      </p:sp>
    </p:spTree>
    <p:extLst>
      <p:ext uri="{BB962C8B-B14F-4D97-AF65-F5344CB8AC3E}">
        <p14:creationId xmlns:p14="http://schemas.microsoft.com/office/powerpoint/2010/main" val="227506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SimAnticipatoryMio_RandomChoice_5lpred_4delOpen_48startTime_10gridX_25gridY_84numEvents_20nStochastic_10numCars_Bm_MaxFlow</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29</a:t>
            </a:fld>
            <a:endParaRPr lang="en-US"/>
          </a:p>
        </p:txBody>
      </p:sp>
    </p:spTree>
    <p:extLst>
      <p:ext uri="{BB962C8B-B14F-4D97-AF65-F5344CB8AC3E}">
        <p14:creationId xmlns:p14="http://schemas.microsoft.com/office/powerpoint/2010/main" val="358274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31</a:t>
            </a:fld>
            <a:endParaRPr lang="en-US"/>
          </a:p>
        </p:txBody>
      </p:sp>
    </p:spTree>
    <p:extLst>
      <p:ext uri="{BB962C8B-B14F-4D97-AF65-F5344CB8AC3E}">
        <p14:creationId xmlns:p14="http://schemas.microsoft.com/office/powerpoint/2010/main" val="2250649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00135D1-225E-374B-9FDF-90E36CFCB841}" type="slidenum">
              <a:rPr lang="en-US" smtClean="0"/>
              <a:t>33</a:t>
            </a:fld>
            <a:endParaRPr lang="en-US"/>
          </a:p>
        </p:txBody>
      </p:sp>
    </p:spTree>
    <p:extLst>
      <p:ext uri="{BB962C8B-B14F-4D97-AF65-F5344CB8AC3E}">
        <p14:creationId xmlns:p14="http://schemas.microsoft.com/office/powerpoint/2010/main" val="265560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00135D1-225E-374B-9FDF-90E36CFCB841}" type="slidenum">
              <a:rPr lang="en-US" smtClean="0"/>
              <a:t>38</a:t>
            </a:fld>
            <a:endParaRPr lang="en-US"/>
          </a:p>
        </p:txBody>
      </p:sp>
    </p:spTree>
    <p:extLst>
      <p:ext uri="{BB962C8B-B14F-4D97-AF65-F5344CB8AC3E}">
        <p14:creationId xmlns:p14="http://schemas.microsoft.com/office/powerpoint/2010/main" val="158205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solving the problem we want to define some notations that will be used throughout the presentation. </a:t>
            </a:r>
          </a:p>
          <a:p>
            <a:endParaRPr lang="en-US" dirty="0"/>
          </a:p>
          <a:p>
            <a:r>
              <a:rPr lang="en-US" dirty="0"/>
              <a:t>Assuming we have a world with goals that are created throughout time from a transition function which takes us at each timestep from state S to S’.</a:t>
            </a:r>
          </a:p>
          <a:p>
            <a:r>
              <a:rPr lang="en-US" dirty="0"/>
              <a:t>At each time we have set of agents that can preform a number of actions – A, these actions are known and similar at each time.</a:t>
            </a:r>
          </a:p>
          <a:p>
            <a:r>
              <a:rPr lang="en-US" dirty="0"/>
              <a:t>The cost of preforming the actions is also known and is effected by the ability of our agents to supply the goals.</a:t>
            </a:r>
          </a:p>
          <a:p>
            <a:r>
              <a:rPr lang="en-US" dirty="0"/>
              <a:t>The problem changes throughout time therefore there is no need to plan a full policy but only to determine H steps ahead at each given time.</a:t>
            </a:r>
          </a:p>
          <a:p>
            <a:r>
              <a:rPr lang="en-US" dirty="0"/>
              <a:t>P is the distribution of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4</a:t>
            </a:fld>
            <a:endParaRPr lang="en-US"/>
          </a:p>
        </p:txBody>
      </p:sp>
    </p:spTree>
    <p:extLst>
      <p:ext uri="{BB962C8B-B14F-4D97-AF65-F5344CB8AC3E}">
        <p14:creationId xmlns:p14="http://schemas.microsoft.com/office/powerpoint/2010/main" val="409446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Our goal is to maximize the total reward given assuming some policy. In order to estimate this reward we need to think of each action and ask ourselves  what is the maximum expected reward from this action forwards.</a:t>
            </a:r>
          </a:p>
          <a:p>
            <a:pPr marL="0" algn="l" defTabSz="914400" rtl="0" eaLnBrk="1" latinLnBrk="0" hangingPunct="1"/>
            <a:r>
              <a:rPr lang="en-US" dirty="0"/>
              <a:t>If the problem is deterministic this expected reward is known and can be calculated, but when we have some aspect of randomness or </a:t>
            </a:r>
            <a:r>
              <a:rPr lang="en-US" dirty="0" err="1"/>
              <a:t>stochasiticy</a:t>
            </a:r>
            <a:r>
              <a:rPr lang="en-US" dirty="0"/>
              <a:t> in our problem we need to estimate this reward.</a:t>
            </a:r>
          </a:p>
          <a:p>
            <a:pPr marL="0" algn="l" defTabSz="914400" rtl="0" eaLnBrk="1" latinLnBrk="0" hangingPunct="1"/>
            <a:endParaRPr lang="en-US" dirty="0"/>
          </a:p>
          <a:p>
            <a:pPr marL="0" algn="l" defTabSz="914400" rtl="0" eaLnBrk="1" latinLnBrk="0" hangingPunct="1"/>
            <a:r>
              <a:rPr lang="en-US" dirty="0"/>
              <a:t>Our goal is to find the expected reward for each combination of actions and then choose the actions that maximize that reward</a:t>
            </a:r>
          </a:p>
          <a:p>
            <a:pPr marL="0" algn="l" defTabSz="914400" rtl="0" eaLnBrk="1" latinLnBrk="0" hangingPunct="1"/>
            <a:endParaRPr lang="en-US" dirty="0"/>
          </a:p>
          <a:p>
            <a:pPr marL="0" algn="l" defTabSz="914400" rtl="0" eaLnBrk="1" latinLnBrk="0" hangingPunct="1"/>
            <a:r>
              <a:rPr lang="en-US" dirty="0"/>
              <a:t>Here we can see the function of expected reward for state S1. </a:t>
            </a:r>
            <a:endParaRPr lang="he-IL" dirty="0"/>
          </a:p>
          <a:p>
            <a:pPr marL="0" algn="l" defTabSz="914400" rtl="0" eaLnBrk="1" latinLnBrk="0" hangingPunct="1"/>
            <a:r>
              <a:rPr lang="en-US" dirty="0"/>
              <a:t>This function says we need to find the actions that minimize all future costs assuming all possible states</a:t>
            </a:r>
          </a:p>
          <a:p>
            <a:pPr marL="0" algn="l" defTabSz="914400" rtl="0" eaLnBrk="1" latinLnBrk="0" hangingPunct="1"/>
            <a:endParaRPr lang="en-US" dirty="0"/>
          </a:p>
          <a:p>
            <a:pPr marL="0" algn="l" defTabSz="914400" rtl="0" eaLnBrk="1" latinLnBrk="0" hangingPunct="1"/>
            <a:r>
              <a:rPr lang="en-US" dirty="0"/>
              <a:t>This is a complex and costly function to calculate so we try a greedy approach where we flip the expectation and minimization in order to find the expected value of choosing optimal actions per a given horizon.</a:t>
            </a:r>
          </a:p>
          <a:p>
            <a:pPr marL="0" algn="l" defTabSz="914400" rtl="0" eaLnBrk="1" latinLnBrk="0" hangingPunct="1"/>
            <a:endParaRPr lang="en-US" dirty="0"/>
          </a:p>
          <a:p>
            <a:pPr marL="0" algn="l" defTabSz="914400" rtl="0" eaLnBrk="1" latinLnBrk="0" hangingPunct="1"/>
            <a:r>
              <a:rPr lang="en-US" dirty="0"/>
              <a:t>Finally what we actually want to look at is the Q function and not the value function. </a:t>
            </a:r>
          </a:p>
        </p:txBody>
      </p:sp>
      <p:sp>
        <p:nvSpPr>
          <p:cNvPr id="4" name="Slide Number Placeholder 3"/>
          <p:cNvSpPr>
            <a:spLocks noGrp="1"/>
          </p:cNvSpPr>
          <p:nvPr>
            <p:ph type="sldNum" sz="quarter" idx="5"/>
          </p:nvPr>
        </p:nvSpPr>
        <p:spPr/>
        <p:txBody>
          <a:bodyPr/>
          <a:lstStyle/>
          <a:p>
            <a:fld id="{C00135D1-225E-374B-9FDF-90E36CFCB841}" type="slidenum">
              <a:rPr lang="en-US" smtClean="0"/>
              <a:t>5</a:t>
            </a:fld>
            <a:endParaRPr lang="en-US"/>
          </a:p>
        </p:txBody>
      </p:sp>
    </p:spTree>
    <p:extLst>
      <p:ext uri="{BB962C8B-B14F-4D97-AF65-F5344CB8AC3E}">
        <p14:creationId xmlns:p14="http://schemas.microsoft.com/office/powerpoint/2010/main" val="314832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the general equation we are trying to solve, now we need to break down each part and figure out how we are going to calculate it using the data and information we have.</a:t>
            </a:r>
          </a:p>
          <a:p>
            <a:endParaRPr lang="en-US" dirty="0"/>
          </a:p>
          <a:p>
            <a:r>
              <a:rPr lang="en-US" dirty="0"/>
              <a:t>the first part is easily calculated since it is known and </a:t>
            </a:r>
            <a:r>
              <a:rPr lang="en-US" dirty="0" err="1"/>
              <a:t>determinsitic</a:t>
            </a:r>
            <a:r>
              <a:rPr lang="en-US" dirty="0"/>
              <a:t>. given a set of opened goals and locations of agents in the world we know how much it will cost us to preform an action from the set of known actions.</a:t>
            </a:r>
          </a:p>
          <a:p>
            <a:endParaRPr lang="en-US" dirty="0"/>
          </a:p>
          <a:p>
            <a:r>
              <a:rPr lang="en-US" dirty="0"/>
              <a:t>the 2nd part of this equation assumes we know the probability function of future goals since we need to estimate the expected value of preforming the chosen action assuming these future goals.  therefore the missing part here is knowing the probability function.</a:t>
            </a:r>
          </a:p>
          <a:p>
            <a:endParaRPr lang="en-US" dirty="0"/>
          </a:p>
          <a:p>
            <a:r>
              <a:rPr lang="en-US" dirty="0"/>
              <a:t>the 3rd part assumes we know how to solve the deterministic problem. assuming we know all the </a:t>
            </a:r>
            <a:r>
              <a:rPr lang="en-US" dirty="0" err="1"/>
              <a:t>goals,actions</a:t>
            </a:r>
            <a:r>
              <a:rPr lang="en-US" dirty="0"/>
              <a:t> and </a:t>
            </a:r>
            <a:r>
              <a:rPr lang="en-US" dirty="0" err="1"/>
              <a:t>enviroment</a:t>
            </a:r>
            <a:r>
              <a:rPr lang="en-US" dirty="0"/>
              <a:t>, what is the </a:t>
            </a:r>
            <a:r>
              <a:rPr lang="en-US" dirty="0" err="1"/>
              <a:t>optimial</a:t>
            </a:r>
            <a:r>
              <a:rPr lang="en-US" dirty="0"/>
              <a:t> policy?</a:t>
            </a:r>
          </a:p>
          <a:p>
            <a:endParaRPr lang="en-US" dirty="0"/>
          </a:p>
          <a:p>
            <a:r>
              <a:rPr lang="en-US" dirty="0"/>
              <a:t>finally we can see that the expected value can be the sum of all minimization results for each horizon found when drawing from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6</a:t>
            </a:fld>
            <a:endParaRPr lang="en-US"/>
          </a:p>
        </p:txBody>
      </p:sp>
    </p:spTree>
    <p:extLst>
      <p:ext uri="{BB962C8B-B14F-4D97-AF65-F5344CB8AC3E}">
        <p14:creationId xmlns:p14="http://schemas.microsoft.com/office/powerpoint/2010/main" val="207293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based strongly on an article published by wheeler and his team in ICAPS in 2012. in this work they defined the problem and found a solution using a known distribution. in addition they assumed a small </a:t>
            </a:r>
            <a:r>
              <a:rPr lang="en-US" dirty="0" err="1"/>
              <a:t>enviroment</a:t>
            </a:r>
            <a:r>
              <a:rPr lang="en-US" dirty="0"/>
              <a:t> and limited number of agents.</a:t>
            </a:r>
          </a:p>
          <a:p>
            <a:endParaRPr lang="en-US" dirty="0"/>
          </a:p>
          <a:p>
            <a:r>
              <a:rPr lang="en-US" dirty="0"/>
              <a:t>here we can see a comparison between our work and theirs.</a:t>
            </a:r>
          </a:p>
          <a:p>
            <a:endParaRPr lang="en-US" dirty="0"/>
          </a:p>
          <a:p>
            <a:r>
              <a:rPr lang="en-US" dirty="0"/>
              <a:t>our main contribution is in combining machine learning algorithms in order to estimate the probability function and also in order to allow for larger real world size problems.</a:t>
            </a:r>
          </a:p>
          <a:p>
            <a:endParaRPr lang="en-US" dirty="0"/>
          </a:p>
          <a:p>
            <a:r>
              <a:rPr lang="en-US" dirty="0"/>
              <a:t>our goal is to be able to give a broad solution for any team that has historical data and a way to define/solve their deterministic problem</a:t>
            </a:r>
          </a:p>
        </p:txBody>
      </p:sp>
      <p:sp>
        <p:nvSpPr>
          <p:cNvPr id="4" name="Slide Number Placeholder 3"/>
          <p:cNvSpPr>
            <a:spLocks noGrp="1"/>
          </p:cNvSpPr>
          <p:nvPr>
            <p:ph type="sldNum" sz="quarter" idx="5"/>
          </p:nvPr>
        </p:nvSpPr>
        <p:spPr/>
        <p:txBody>
          <a:bodyPr/>
          <a:lstStyle/>
          <a:p>
            <a:fld id="{C00135D1-225E-374B-9FDF-90E36CFCB841}" type="slidenum">
              <a:rPr lang="en-US" smtClean="0"/>
              <a:t>7</a:t>
            </a:fld>
            <a:endParaRPr lang="en-US"/>
          </a:p>
        </p:txBody>
      </p:sp>
    </p:spTree>
    <p:extLst>
      <p:ext uri="{BB962C8B-B14F-4D97-AF65-F5344CB8AC3E}">
        <p14:creationId xmlns:p14="http://schemas.microsoft.com/office/powerpoint/2010/main" val="212076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classic example for this type of problem is ride sharing taxis.</a:t>
            </a:r>
          </a:p>
          <a:p>
            <a:r>
              <a:rPr lang="en-US" dirty="0"/>
              <a:t>this has become an interesting topic in the past few years, especially since </a:t>
            </a:r>
            <a:r>
              <a:rPr lang="en-US" dirty="0" err="1"/>
              <a:t>autonoumus</a:t>
            </a:r>
            <a:r>
              <a:rPr lang="en-US" dirty="0"/>
              <a:t> cars are emerging and once they exist a smart planner will be </a:t>
            </a:r>
            <a:r>
              <a:rPr lang="en-US" dirty="0" err="1"/>
              <a:t>essensial</a:t>
            </a:r>
            <a:r>
              <a:rPr lang="en-US" dirty="0"/>
              <a:t>. </a:t>
            </a:r>
          </a:p>
          <a:p>
            <a:endParaRPr lang="en-US" dirty="0"/>
          </a:p>
          <a:p>
            <a:r>
              <a:rPr lang="en-US" dirty="0"/>
              <a:t>we have chosen to show our results on uber in </a:t>
            </a:r>
            <a:r>
              <a:rPr lang="en-US" dirty="0" err="1"/>
              <a:t>manhattan</a:t>
            </a:r>
            <a:r>
              <a:rPr lang="en-US" dirty="0"/>
              <a:t> since there is a large amount of historical data online on this topic</a:t>
            </a:r>
          </a:p>
        </p:txBody>
      </p:sp>
      <p:sp>
        <p:nvSpPr>
          <p:cNvPr id="4" name="Slide Number Placeholder 3"/>
          <p:cNvSpPr>
            <a:spLocks noGrp="1"/>
          </p:cNvSpPr>
          <p:nvPr>
            <p:ph type="sldNum" sz="quarter" idx="5"/>
          </p:nvPr>
        </p:nvSpPr>
        <p:spPr/>
        <p:txBody>
          <a:bodyPr/>
          <a:lstStyle/>
          <a:p>
            <a:fld id="{C00135D1-225E-374B-9FDF-90E36CFCB841}" type="slidenum">
              <a:rPr lang="en-US" smtClean="0"/>
              <a:t>8</a:t>
            </a:fld>
            <a:endParaRPr lang="en-US"/>
          </a:p>
        </p:txBody>
      </p:sp>
    </p:spTree>
    <p:extLst>
      <p:ext uri="{BB962C8B-B14F-4D97-AF65-F5344CB8AC3E}">
        <p14:creationId xmlns:p14="http://schemas.microsoft.com/office/powerpoint/2010/main" val="78987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first step was making sure there is enough data to be used for the prediction learning.</a:t>
            </a:r>
          </a:p>
          <a:p>
            <a:r>
              <a:rPr lang="en-US" dirty="0"/>
              <a:t>we found this data set and many more that have a row of information  for each uber ride in </a:t>
            </a:r>
            <a:r>
              <a:rPr lang="en-US" dirty="0" err="1"/>
              <a:t>manhattan</a:t>
            </a:r>
            <a:r>
              <a:rPr lang="en-US" dirty="0"/>
              <a:t> during the period of time.</a:t>
            </a:r>
          </a:p>
          <a:p>
            <a:r>
              <a:rPr lang="en-US" dirty="0"/>
              <a:t>* in this problem the input is a known number of uber drivers and some historical information of previous demands in </a:t>
            </a:r>
            <a:r>
              <a:rPr lang="en-US" dirty="0" err="1"/>
              <a:t>manhattan</a:t>
            </a:r>
            <a:r>
              <a:rPr lang="en-US" dirty="0"/>
              <a:t>.</a:t>
            </a:r>
          </a:p>
          <a:p>
            <a:r>
              <a:rPr lang="en-US" dirty="0"/>
              <a:t>* our goal is to find a policy that minimizes the route each driver has to do but also maximizes the amount of requests answered.</a:t>
            </a:r>
          </a:p>
          <a:p>
            <a:r>
              <a:rPr lang="en-US" dirty="0"/>
              <a:t>* we compare our results to two main baselines - </a:t>
            </a:r>
          </a:p>
          <a:p>
            <a:r>
              <a:rPr lang="en-US" dirty="0"/>
              <a:t>1. the optimal solution assuming the </a:t>
            </a:r>
            <a:r>
              <a:rPr lang="en-US" dirty="0" err="1"/>
              <a:t>determinstic</a:t>
            </a:r>
            <a:r>
              <a:rPr lang="en-US" dirty="0"/>
              <a:t> problem where the requests are known at the beginning of the day (similar to package delivery services)</a:t>
            </a:r>
          </a:p>
          <a:p>
            <a:r>
              <a:rPr lang="en-US" dirty="0"/>
              <a:t>2. the greedy approach where at any given time a linear sum </a:t>
            </a:r>
            <a:r>
              <a:rPr lang="en-US" dirty="0" err="1"/>
              <a:t>assignmenet</a:t>
            </a:r>
            <a:r>
              <a:rPr lang="en-US" dirty="0"/>
              <a:t> matching algorithm is preformed. (a new policy is created every time a car reaches a request / a new request come in)</a:t>
            </a:r>
          </a:p>
        </p:txBody>
      </p:sp>
      <p:sp>
        <p:nvSpPr>
          <p:cNvPr id="4" name="Slide Number Placeholder 3"/>
          <p:cNvSpPr>
            <a:spLocks noGrp="1"/>
          </p:cNvSpPr>
          <p:nvPr>
            <p:ph type="sldNum" sz="quarter" idx="5"/>
          </p:nvPr>
        </p:nvSpPr>
        <p:spPr/>
        <p:txBody>
          <a:bodyPr/>
          <a:lstStyle/>
          <a:p>
            <a:fld id="{C00135D1-225E-374B-9FDF-90E36CFCB841}" type="slidenum">
              <a:rPr lang="en-US" smtClean="0"/>
              <a:t>9</a:t>
            </a:fld>
            <a:endParaRPr lang="en-US"/>
          </a:p>
        </p:txBody>
      </p:sp>
    </p:spTree>
    <p:extLst>
      <p:ext uri="{BB962C8B-B14F-4D97-AF65-F5344CB8AC3E}">
        <p14:creationId xmlns:p14="http://schemas.microsoft.com/office/powerpoint/2010/main" val="289320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an example of our </a:t>
            </a:r>
            <a:r>
              <a:rPr lang="en-US" dirty="0" err="1"/>
              <a:t>enviroment</a:t>
            </a:r>
            <a:r>
              <a:rPr lang="en-US" dirty="0"/>
              <a:t>.</a:t>
            </a:r>
          </a:p>
          <a:p>
            <a:r>
              <a:rPr lang="en-US" dirty="0"/>
              <a:t>at a certain time we can see that we have 2 cars and 4 requests opened</a:t>
            </a:r>
          </a:p>
          <a:p>
            <a:r>
              <a:rPr lang="en-US" dirty="0"/>
              <a:t>* each car can preform 5 actions - {up, down, right, left, stay} </a:t>
            </a:r>
          </a:p>
          <a:p>
            <a:r>
              <a:rPr lang="en-US" dirty="0"/>
              <a:t>which means that at each time we have 5^cars combinations.</a:t>
            </a:r>
          </a:p>
          <a:p>
            <a:r>
              <a:rPr lang="en-US" dirty="0"/>
              <a:t>* each costumer waits a known time before canceling its offer (this time is not known to the solver)</a:t>
            </a:r>
          </a:p>
        </p:txBody>
      </p:sp>
      <p:sp>
        <p:nvSpPr>
          <p:cNvPr id="4" name="Slide Number Placeholder 3"/>
          <p:cNvSpPr>
            <a:spLocks noGrp="1"/>
          </p:cNvSpPr>
          <p:nvPr>
            <p:ph type="sldNum" sz="quarter" idx="5"/>
          </p:nvPr>
        </p:nvSpPr>
        <p:spPr/>
        <p:txBody>
          <a:bodyPr/>
          <a:lstStyle/>
          <a:p>
            <a:fld id="{C00135D1-225E-374B-9FDF-90E36CFCB841}" type="slidenum">
              <a:rPr lang="en-US" smtClean="0"/>
              <a:t>10</a:t>
            </a:fld>
            <a:endParaRPr lang="en-US"/>
          </a:p>
        </p:txBody>
      </p:sp>
    </p:spTree>
    <p:extLst>
      <p:ext uri="{BB962C8B-B14F-4D97-AF65-F5344CB8AC3E}">
        <p14:creationId xmlns:p14="http://schemas.microsoft.com/office/powerpoint/2010/main" val="334983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331996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28923015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093696250"/>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8003762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71099240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251652117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28FC-BD89-EA4D-B184-9DB614F360F7}" type="datetimeFigureOut">
              <a:rPr lang="en-US" smtClean="0"/>
              <a:t>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746410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28FC-BD89-EA4D-B184-9DB614F360F7}" type="datetimeFigureOut">
              <a:rPr lang="en-US" smtClean="0"/>
              <a:t>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99406531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28FC-BD89-EA4D-B184-9DB614F360F7}" type="datetimeFigureOut">
              <a:rPr lang="en-US" smtClean="0"/>
              <a:t>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378574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5071514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0704001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28FC-BD89-EA4D-B184-9DB614F360F7}" type="datetimeFigureOut">
              <a:rPr lang="en-US" smtClean="0"/>
              <a:t>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3726-4F69-BF4D-ACB0-58DC829C94FF}" type="slidenum">
              <a:rPr lang="en-US" smtClean="0"/>
              <a:t>‹#›</a:t>
            </a:fld>
            <a:endParaRPr lang="en-US"/>
          </a:p>
        </p:txBody>
      </p:sp>
    </p:spTree>
    <p:extLst>
      <p:ext uri="{BB962C8B-B14F-4D97-AF65-F5344CB8AC3E}">
        <p14:creationId xmlns:p14="http://schemas.microsoft.com/office/powerpoint/2010/main" val="28976296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0.png"/><Relationship Id="rId3" Type="http://schemas.openxmlformats.org/officeDocument/2006/relationships/image" Target="../media/image51.tiff"/><Relationship Id="rId7" Type="http://schemas.openxmlformats.org/officeDocument/2006/relationships/diagramColors" Target="../diagrams/colors7.xml"/><Relationship Id="rId12" Type="http://schemas.openxmlformats.org/officeDocument/2006/relationships/diagramColors" Target="../diagrams/colors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30.xml"/><Relationship Id="rId5" Type="http://schemas.openxmlformats.org/officeDocument/2006/relationships/diagramLayout" Target="../diagrams/layout7.xml"/><Relationship Id="rId10" Type="http://schemas.openxmlformats.org/officeDocument/2006/relationships/diagramLayout" Target="../diagrams/layout30.xml"/><Relationship Id="rId4" Type="http://schemas.openxmlformats.org/officeDocument/2006/relationships/diagramData" Target="../diagrams/data9.xml"/><Relationship Id="rId9" Type="http://schemas.openxmlformats.org/officeDocument/2006/relationships/diagramData" Target="../diagrams/data40.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hyperlink" Target="https://dblp.uni-trier.de/db/journals/ior/ior67.html#BertsimasJM1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hyperlink" Target="https://dblp.uni-trier.de/db/journals/ior/ior67.html#BertsimasJM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dblp.uni-trier.de/db/journals/ior/ior67.html#BertsimasJM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4.png"/><Relationship Id="rId10" Type="http://schemas.openxmlformats.org/officeDocument/2006/relationships/diagramQuickStyle" Target="../diagrams/quickStyle3.xml"/><Relationship Id="rId19"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648F8-4CF0-1748-A423-CA0CB31946CB}"/>
              </a:ext>
            </a:extLst>
          </p:cNvPr>
          <p:cNvSpPr>
            <a:spLocks noGrp="1"/>
          </p:cNvSpPr>
          <p:nvPr>
            <p:ph type="ctrTitle"/>
          </p:nvPr>
        </p:nvSpPr>
        <p:spPr>
          <a:xfrm>
            <a:off x="838199" y="4525347"/>
            <a:ext cx="6801321" cy="1737360"/>
          </a:xfrm>
        </p:spPr>
        <p:txBody>
          <a:bodyPr anchor="ctr">
            <a:normAutofit/>
          </a:bodyPr>
          <a:lstStyle/>
          <a:p>
            <a:pPr algn="r"/>
            <a:r>
              <a:rPr lang="en-US"/>
              <a:t>Learn to anticipate </a:t>
            </a:r>
          </a:p>
        </p:txBody>
      </p:sp>
      <p:sp>
        <p:nvSpPr>
          <p:cNvPr id="3" name="Subtitle 2">
            <a:extLst>
              <a:ext uri="{FF2B5EF4-FFF2-40B4-BE49-F238E27FC236}">
                <a16:creationId xmlns:a16="http://schemas.microsoft.com/office/drawing/2014/main" id="{023733C7-B91E-4440-9EE7-2FC2F7BD3E14}"/>
              </a:ext>
            </a:extLst>
          </p:cNvPr>
          <p:cNvSpPr>
            <a:spLocks noGrp="1"/>
          </p:cNvSpPr>
          <p:nvPr>
            <p:ph type="subTitle" idx="1"/>
          </p:nvPr>
        </p:nvSpPr>
        <p:spPr>
          <a:xfrm>
            <a:off x="7961258" y="4525347"/>
            <a:ext cx="3258675" cy="1737360"/>
          </a:xfrm>
        </p:spPr>
        <p:txBody>
          <a:bodyPr anchor="ctr">
            <a:normAutofit/>
          </a:bodyPr>
          <a:lstStyle/>
          <a:p>
            <a:pPr algn="l"/>
            <a:r>
              <a:rPr lang="en-US"/>
              <a:t>Chana Ross </a:t>
            </a:r>
          </a:p>
          <a:p>
            <a:pPr algn="l"/>
            <a:r>
              <a:rPr lang="en-US"/>
              <a:t>December 2019</a:t>
            </a: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298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D2EAB060-2A8D-3845-AA0E-2BD1A6F3A540}"/>
              </a:ext>
            </a:extLst>
          </p:cNvPr>
          <p:cNvPicPr>
            <a:picLocks noChangeAspect="1"/>
          </p:cNvPicPr>
          <p:nvPr/>
        </p:nvPicPr>
        <p:blipFill>
          <a:blip r:embed="rId3"/>
          <a:stretch>
            <a:fillRect/>
          </a:stretch>
        </p:blipFill>
        <p:spPr>
          <a:xfrm>
            <a:off x="3377714" y="1230154"/>
            <a:ext cx="6058031" cy="4635805"/>
          </a:xfrm>
          <a:prstGeom prst="rect">
            <a:avLst/>
          </a:prstGeom>
        </p:spPr>
      </p:pic>
      <p:sp>
        <p:nvSpPr>
          <p:cNvPr id="4" name="Rectangle 3">
            <a:extLst>
              <a:ext uri="{FF2B5EF4-FFF2-40B4-BE49-F238E27FC236}">
                <a16:creationId xmlns:a16="http://schemas.microsoft.com/office/drawing/2014/main" id="{DF8C3C08-84C1-E34A-BFEE-2930A4323D9E}"/>
              </a:ext>
            </a:extLst>
          </p:cNvPr>
          <p:cNvSpPr/>
          <p:nvPr/>
        </p:nvSpPr>
        <p:spPr>
          <a:xfrm>
            <a:off x="1" y="0"/>
            <a:ext cx="2542478" cy="6858000"/>
          </a:xfrm>
          <a:prstGeom prst="rect">
            <a:avLst/>
          </a:prstGeom>
          <a:solidFill>
            <a:srgbClr val="76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F30B6-4CD2-6747-A76F-9CC075EEE59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a:t>
            </a:r>
            <a:r>
              <a:rPr lang="en-US" sz="2400" b="1" dirty="0">
                <a:solidFill>
                  <a:schemeClr val="bg1"/>
                </a:solidFill>
              </a:rPr>
              <a:t>Assumptions</a:t>
            </a:r>
            <a:endParaRPr lang="en-US" sz="3200" b="1" dirty="0">
              <a:solidFill>
                <a:schemeClr val="bg1"/>
              </a:solidFill>
            </a:endParaRPr>
          </a:p>
        </p:txBody>
      </p:sp>
      <p:sp>
        <p:nvSpPr>
          <p:cNvPr id="10" name="TextBox 9">
            <a:extLst>
              <a:ext uri="{FF2B5EF4-FFF2-40B4-BE49-F238E27FC236}">
                <a16:creationId xmlns:a16="http://schemas.microsoft.com/office/drawing/2014/main" id="{24B10A83-41AA-444D-9EA2-1409ED778F13}"/>
              </a:ext>
            </a:extLst>
          </p:cNvPr>
          <p:cNvSpPr txBox="1"/>
          <p:nvPr/>
        </p:nvSpPr>
        <p:spPr>
          <a:xfrm>
            <a:off x="5571684" y="4947439"/>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12" name="Straight Arrow Connector 11">
            <a:extLst>
              <a:ext uri="{FF2B5EF4-FFF2-40B4-BE49-F238E27FC236}">
                <a16:creationId xmlns:a16="http://schemas.microsoft.com/office/drawing/2014/main" id="{8EF8A799-1C4E-FC40-876D-6BADCF60805E}"/>
              </a:ext>
            </a:extLst>
          </p:cNvPr>
          <p:cNvCxnSpPr>
            <a:cxnSpLocks/>
            <a:stCxn id="10" idx="3"/>
          </p:cNvCxnSpPr>
          <p:nvPr/>
        </p:nvCxnSpPr>
        <p:spPr>
          <a:xfrm flipV="1">
            <a:off x="6309313" y="4710734"/>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74D49F-6BBA-AF4B-A444-88B04C85998A}"/>
              </a:ext>
            </a:extLst>
          </p:cNvPr>
          <p:cNvCxnSpPr>
            <a:cxnSpLocks/>
            <a:stCxn id="10" idx="1"/>
          </p:cNvCxnSpPr>
          <p:nvPr/>
        </p:nvCxnSpPr>
        <p:spPr>
          <a:xfrm flipH="1" flipV="1">
            <a:off x="4905690" y="4710734"/>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755064-78C3-9041-87DF-5D23C18A93C3}"/>
              </a:ext>
            </a:extLst>
          </p:cNvPr>
          <p:cNvSpPr txBox="1"/>
          <p:nvPr/>
        </p:nvSpPr>
        <p:spPr>
          <a:xfrm>
            <a:off x="5139784" y="3070440"/>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17" name="Straight Arrow Connector 16">
            <a:extLst>
              <a:ext uri="{FF2B5EF4-FFF2-40B4-BE49-F238E27FC236}">
                <a16:creationId xmlns:a16="http://schemas.microsoft.com/office/drawing/2014/main" id="{D79C4578-8301-F045-93F5-CA7C04D00F05}"/>
              </a:ext>
            </a:extLst>
          </p:cNvPr>
          <p:cNvCxnSpPr>
            <a:cxnSpLocks/>
            <a:stCxn id="16" idx="3"/>
          </p:cNvCxnSpPr>
          <p:nvPr/>
        </p:nvCxnSpPr>
        <p:spPr>
          <a:xfrm flipV="1">
            <a:off x="6485380" y="3049921"/>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F805A-F8D9-BE42-9B88-A5C10C40C8CE}"/>
              </a:ext>
            </a:extLst>
          </p:cNvPr>
          <p:cNvCxnSpPr>
            <a:cxnSpLocks/>
            <a:stCxn id="16" idx="1"/>
          </p:cNvCxnSpPr>
          <p:nvPr/>
        </p:nvCxnSpPr>
        <p:spPr>
          <a:xfrm flipH="1" flipV="1">
            <a:off x="4819826" y="3070441"/>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162E8-501D-2547-B8B0-93496988D220}"/>
              </a:ext>
            </a:extLst>
          </p:cNvPr>
          <p:cNvCxnSpPr>
            <a:cxnSpLocks/>
            <a:stCxn id="16" idx="3"/>
          </p:cNvCxnSpPr>
          <p:nvPr/>
        </p:nvCxnSpPr>
        <p:spPr>
          <a:xfrm>
            <a:off x="6485380" y="3270495"/>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9DF68B-4268-8141-8CBD-1DE0F78060E3}"/>
              </a:ext>
            </a:extLst>
          </p:cNvPr>
          <p:cNvCxnSpPr>
            <a:cxnSpLocks/>
            <a:stCxn id="16" idx="0"/>
          </p:cNvCxnSpPr>
          <p:nvPr/>
        </p:nvCxnSpPr>
        <p:spPr>
          <a:xfrm flipV="1">
            <a:off x="5812582" y="2382074"/>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59761C-147C-3A4D-BBBD-200C39F2D87F}"/>
              </a:ext>
            </a:extLst>
          </p:cNvPr>
          <p:cNvCxnSpPr>
            <a:cxnSpLocks/>
          </p:cNvCxnSpPr>
          <p:nvPr/>
        </p:nvCxnSpPr>
        <p:spPr>
          <a:xfrm flipV="1">
            <a:off x="4816202" y="3776118"/>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827C6C-6927-A249-8C05-F0AB143C4D0C}"/>
              </a:ext>
            </a:extLst>
          </p:cNvPr>
          <p:cNvCxnSpPr>
            <a:cxnSpLocks/>
          </p:cNvCxnSpPr>
          <p:nvPr/>
        </p:nvCxnSpPr>
        <p:spPr>
          <a:xfrm>
            <a:off x="4816204" y="4801768"/>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B1F76-73C0-F24D-B625-CE1C8B92DE42}"/>
              </a:ext>
            </a:extLst>
          </p:cNvPr>
          <p:cNvCxnSpPr>
            <a:cxnSpLocks/>
          </p:cNvCxnSpPr>
          <p:nvPr/>
        </p:nvCxnSpPr>
        <p:spPr>
          <a:xfrm>
            <a:off x="5012806" y="4627792"/>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454122-FAC4-CF49-BCED-56C9EA5C21E0}"/>
              </a:ext>
            </a:extLst>
          </p:cNvPr>
          <p:cNvCxnSpPr>
            <a:cxnSpLocks/>
          </p:cNvCxnSpPr>
          <p:nvPr/>
        </p:nvCxnSpPr>
        <p:spPr>
          <a:xfrm flipH="1">
            <a:off x="3700280" y="4644842"/>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A5B7BB0-BDBC-1A46-8F01-E9A05FD2093B}"/>
                  </a:ext>
                </a:extLst>
              </p:cNvPr>
              <p:cNvSpPr txBox="1"/>
              <p:nvPr/>
            </p:nvSpPr>
            <p:spPr>
              <a:xfrm>
                <a:off x="9778032" y="1840401"/>
                <a:ext cx="2361882" cy="707886"/>
              </a:xfrm>
              <a:prstGeom prst="rect">
                <a:avLst/>
              </a:prstGeom>
              <a:solidFill>
                <a:schemeClr val="bg1"/>
              </a:solidFill>
              <a:ln>
                <a:noFill/>
              </a:ln>
            </p:spPr>
            <p:txBody>
              <a:bodyPr wrap="square" rtlCol="0">
                <a:spAutoFit/>
              </a:bodyPr>
              <a:lstStyle/>
              <a:p>
                <a:r>
                  <a:rPr lang="en-US" sz="2000" dirty="0"/>
                  <a:t>Possible actions</a:t>
                </a:r>
              </a:p>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𝑐𝑎𝑟𝑠</m:t>
                            </m:r>
                          </m:sub>
                        </m:sSub>
                        <m:r>
                          <a:rPr lang="en-US" sz="2000" b="0" i="1" smtClean="0">
                            <a:latin typeface="Cambria Math" panose="02040503050406030204" pitchFamily="18" charset="0"/>
                          </a:rPr>
                          <m:t> </m:t>
                        </m:r>
                      </m:sup>
                    </m:sSup>
                  </m:oMath>
                </a14:m>
                <a:r>
                  <a:rPr lang="en-US" sz="2000" dirty="0"/>
                  <a:t>combinations</a:t>
                </a:r>
              </a:p>
            </p:txBody>
          </p:sp>
        </mc:Choice>
        <mc:Fallback xmlns="">
          <p:sp>
            <p:nvSpPr>
              <p:cNvPr id="46" name="TextBox 45">
                <a:extLst>
                  <a:ext uri="{FF2B5EF4-FFF2-40B4-BE49-F238E27FC236}">
                    <a16:creationId xmlns:a16="http://schemas.microsoft.com/office/drawing/2014/main" id="{DA5B7BB0-BDBC-1A46-8F01-E9A05FD2093B}"/>
                  </a:ext>
                </a:extLst>
              </p:cNvPr>
              <p:cNvSpPr txBox="1">
                <a:spLocks noRot="1" noChangeAspect="1" noMove="1" noResize="1" noEditPoints="1" noAdjustHandles="1" noChangeArrowheads="1" noChangeShapeType="1" noTextEdit="1"/>
              </p:cNvSpPr>
              <p:nvPr/>
            </p:nvSpPr>
            <p:spPr>
              <a:xfrm>
                <a:off x="9778032" y="1840401"/>
                <a:ext cx="2361882" cy="707886"/>
              </a:xfrm>
              <a:prstGeom prst="rect">
                <a:avLst/>
              </a:prstGeom>
              <a:blipFill>
                <a:blip r:embed="rId4"/>
                <a:stretch>
                  <a:fillRect l="-2139" t="-3509" b="-12281"/>
                </a:stretch>
              </a:blipFill>
              <a:ln>
                <a:no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53C9DEB5-7E19-E24A-B4ED-A1516DA8B8DD}"/>
              </a:ext>
            </a:extLst>
          </p:cNvPr>
          <p:cNvCxnSpPr>
            <a:cxnSpLocks/>
          </p:cNvCxnSpPr>
          <p:nvPr/>
        </p:nvCxnSpPr>
        <p:spPr>
          <a:xfrm flipV="1">
            <a:off x="8036215" y="3760518"/>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E99A25-2F0C-9D41-868B-DCD95637EFC5}"/>
              </a:ext>
            </a:extLst>
          </p:cNvPr>
          <p:cNvCxnSpPr>
            <a:cxnSpLocks/>
          </p:cNvCxnSpPr>
          <p:nvPr/>
        </p:nvCxnSpPr>
        <p:spPr>
          <a:xfrm>
            <a:off x="8036217" y="4784718"/>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002166-0FEF-4D4C-A6E8-51796A67FF14}"/>
              </a:ext>
            </a:extLst>
          </p:cNvPr>
          <p:cNvCxnSpPr>
            <a:cxnSpLocks/>
          </p:cNvCxnSpPr>
          <p:nvPr/>
        </p:nvCxnSpPr>
        <p:spPr>
          <a:xfrm>
            <a:off x="8232819" y="4610742"/>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5AACE7-9CA7-4C40-894B-550A12F5B6F1}"/>
              </a:ext>
            </a:extLst>
          </p:cNvPr>
          <p:cNvCxnSpPr>
            <a:cxnSpLocks/>
          </p:cNvCxnSpPr>
          <p:nvPr/>
        </p:nvCxnSpPr>
        <p:spPr>
          <a:xfrm flipH="1">
            <a:off x="7012617" y="4627792"/>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3D2BFA-EEDA-2E43-8B11-AFB2660218AE}"/>
              </a:ext>
            </a:extLst>
          </p:cNvPr>
          <p:cNvSpPr/>
          <p:nvPr/>
        </p:nvSpPr>
        <p:spPr>
          <a:xfrm>
            <a:off x="2700375" y="100170"/>
            <a:ext cx="8605626" cy="523220"/>
          </a:xfrm>
          <a:prstGeom prst="rect">
            <a:avLst/>
          </a:prstGeom>
        </p:spPr>
        <p:txBody>
          <a:bodyPr wrap="none">
            <a:spAutoFit/>
          </a:bodyPr>
          <a:lstStyle/>
          <a:p>
            <a:r>
              <a:rPr lang="en-US" sz="2800" dirty="0"/>
              <a:t>Cost : [reward for pickup] - [cancelation fee] - [driving fee]</a:t>
            </a:r>
          </a:p>
        </p:txBody>
      </p:sp>
      <p:pic>
        <p:nvPicPr>
          <p:cNvPr id="62" name="Picture 61" descr="A close up of a clock&#10;&#10;Description automatically generated">
            <a:extLst>
              <a:ext uri="{FF2B5EF4-FFF2-40B4-BE49-F238E27FC236}">
                <a16:creationId xmlns:a16="http://schemas.microsoft.com/office/drawing/2014/main" id="{7FBC4A07-A8E8-D546-B42F-3418769BB6AD}"/>
              </a:ext>
            </a:extLst>
          </p:cNvPr>
          <p:cNvPicPr>
            <a:picLocks noChangeAspect="1"/>
          </p:cNvPicPr>
          <p:nvPr/>
        </p:nvPicPr>
        <p:blipFill>
          <a:blip r:embed="rId5"/>
          <a:stretch>
            <a:fillRect/>
          </a:stretch>
        </p:blipFill>
        <p:spPr>
          <a:xfrm>
            <a:off x="7041919" y="3654862"/>
            <a:ext cx="424005" cy="505621"/>
          </a:xfrm>
          <a:prstGeom prst="rect">
            <a:avLst/>
          </a:prstGeom>
        </p:spPr>
      </p:pic>
      <p:pic>
        <p:nvPicPr>
          <p:cNvPr id="63" name="Picture 62" descr="A close up of a clock&#10;&#10;Description automatically generated">
            <a:extLst>
              <a:ext uri="{FF2B5EF4-FFF2-40B4-BE49-F238E27FC236}">
                <a16:creationId xmlns:a16="http://schemas.microsoft.com/office/drawing/2014/main" id="{DEEAD262-9904-2F4B-BDA4-17DECC0DDECE}"/>
              </a:ext>
            </a:extLst>
          </p:cNvPr>
          <p:cNvPicPr>
            <a:picLocks noChangeAspect="1"/>
          </p:cNvPicPr>
          <p:nvPr/>
        </p:nvPicPr>
        <p:blipFill>
          <a:blip r:embed="rId5"/>
          <a:stretch>
            <a:fillRect/>
          </a:stretch>
        </p:blipFill>
        <p:spPr>
          <a:xfrm>
            <a:off x="7104049" y="2603254"/>
            <a:ext cx="424005" cy="505621"/>
          </a:xfrm>
          <a:prstGeom prst="rect">
            <a:avLst/>
          </a:prstGeom>
        </p:spPr>
      </p:pic>
      <p:pic>
        <p:nvPicPr>
          <p:cNvPr id="64" name="Picture 63" descr="A close up of a clock&#10;&#10;Description automatically generated">
            <a:extLst>
              <a:ext uri="{FF2B5EF4-FFF2-40B4-BE49-F238E27FC236}">
                <a16:creationId xmlns:a16="http://schemas.microsoft.com/office/drawing/2014/main" id="{9E04A940-9786-714F-96C4-D4F136E3A230}"/>
              </a:ext>
            </a:extLst>
          </p:cNvPr>
          <p:cNvPicPr>
            <a:picLocks noChangeAspect="1"/>
          </p:cNvPicPr>
          <p:nvPr/>
        </p:nvPicPr>
        <p:blipFill>
          <a:blip r:embed="rId5"/>
          <a:stretch>
            <a:fillRect/>
          </a:stretch>
        </p:blipFill>
        <p:spPr>
          <a:xfrm>
            <a:off x="5308658" y="1910395"/>
            <a:ext cx="425349" cy="507224"/>
          </a:xfrm>
          <a:prstGeom prst="rect">
            <a:avLst/>
          </a:prstGeom>
        </p:spPr>
      </p:pic>
      <p:pic>
        <p:nvPicPr>
          <p:cNvPr id="65" name="Picture 64" descr="A close up of a clock&#10;&#10;Description automatically generated">
            <a:extLst>
              <a:ext uri="{FF2B5EF4-FFF2-40B4-BE49-F238E27FC236}">
                <a16:creationId xmlns:a16="http://schemas.microsoft.com/office/drawing/2014/main" id="{DC7DB608-D1F6-FC4D-BB8B-D1681B26100D}"/>
              </a:ext>
            </a:extLst>
          </p:cNvPr>
          <p:cNvPicPr>
            <a:picLocks noChangeAspect="1"/>
          </p:cNvPicPr>
          <p:nvPr/>
        </p:nvPicPr>
        <p:blipFill>
          <a:blip r:embed="rId5"/>
          <a:stretch>
            <a:fillRect/>
          </a:stretch>
        </p:blipFill>
        <p:spPr>
          <a:xfrm>
            <a:off x="4204224" y="2603254"/>
            <a:ext cx="468554" cy="558745"/>
          </a:xfrm>
          <a:prstGeom prst="rect">
            <a:avLst/>
          </a:prstGeom>
        </p:spPr>
      </p:pic>
      <p:pic>
        <p:nvPicPr>
          <p:cNvPr id="66" name="Picture 65" descr="A close up of a clock&#10;&#10;Description automatically generated">
            <a:extLst>
              <a:ext uri="{FF2B5EF4-FFF2-40B4-BE49-F238E27FC236}">
                <a16:creationId xmlns:a16="http://schemas.microsoft.com/office/drawing/2014/main" id="{66A6FE96-F8B7-034A-A3DC-7E88A2636C80}"/>
              </a:ext>
            </a:extLst>
          </p:cNvPr>
          <p:cNvPicPr>
            <a:picLocks noChangeAspect="1"/>
          </p:cNvPicPr>
          <p:nvPr/>
        </p:nvPicPr>
        <p:blipFill>
          <a:blip r:embed="rId5"/>
          <a:stretch>
            <a:fillRect/>
          </a:stretch>
        </p:blipFill>
        <p:spPr>
          <a:xfrm>
            <a:off x="9331536" y="1353665"/>
            <a:ext cx="508010" cy="605796"/>
          </a:xfrm>
          <a:prstGeom prst="rect">
            <a:avLst/>
          </a:prstGeom>
        </p:spPr>
      </p:pic>
      <p:sp>
        <p:nvSpPr>
          <p:cNvPr id="68" name="TextBox 67">
            <a:extLst>
              <a:ext uri="{FF2B5EF4-FFF2-40B4-BE49-F238E27FC236}">
                <a16:creationId xmlns:a16="http://schemas.microsoft.com/office/drawing/2014/main" id="{4792C54C-20B3-4943-B9CC-74A401B1144B}"/>
              </a:ext>
            </a:extLst>
          </p:cNvPr>
          <p:cNvSpPr txBox="1"/>
          <p:nvPr/>
        </p:nvSpPr>
        <p:spPr>
          <a:xfrm>
            <a:off x="9778032" y="1442492"/>
            <a:ext cx="2361882" cy="369332"/>
          </a:xfrm>
          <a:prstGeom prst="rect">
            <a:avLst/>
          </a:prstGeom>
          <a:solidFill>
            <a:schemeClr val="bg1"/>
          </a:solidFill>
          <a:ln>
            <a:noFill/>
          </a:ln>
        </p:spPr>
        <p:txBody>
          <a:bodyPr wrap="square" rtlCol="0">
            <a:spAutoFit/>
          </a:bodyPr>
          <a:lstStyle/>
          <a:p>
            <a:r>
              <a:rPr lang="en-US" dirty="0"/>
              <a:t>Cancellation time</a:t>
            </a:r>
          </a:p>
        </p:txBody>
      </p:sp>
      <p:cxnSp>
        <p:nvCxnSpPr>
          <p:cNvPr id="44" name="Straight Arrow Connector 43">
            <a:extLst>
              <a:ext uri="{FF2B5EF4-FFF2-40B4-BE49-F238E27FC236}">
                <a16:creationId xmlns:a16="http://schemas.microsoft.com/office/drawing/2014/main" id="{CD361194-2577-7E4C-A8A2-11C4242619A9}"/>
              </a:ext>
            </a:extLst>
          </p:cNvPr>
          <p:cNvCxnSpPr>
            <a:cxnSpLocks/>
          </p:cNvCxnSpPr>
          <p:nvPr/>
        </p:nvCxnSpPr>
        <p:spPr>
          <a:xfrm>
            <a:off x="9354215" y="2197230"/>
            <a:ext cx="4853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136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par>
                                <p:cTn id="31" presetID="9"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par>
                                <p:cTn id="37" presetID="9"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par>
                                <p:cTn id="68" presetID="9"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9"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par>
                                <p:cTn id="74" presetID="9"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par>
                                <p:cTn id="77" presetID="9"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dissolve">
                                      <p:cBhvr>
                                        <p:cTn id="79" dur="500"/>
                                        <p:tgtEl>
                                          <p:spTgt spid="66"/>
                                        </p:tgtEl>
                                      </p:cBhvr>
                                    </p:animEffect>
                                  </p:childTnLst>
                                </p:cTn>
                              </p:par>
                              <p:par>
                                <p:cTn id="80" presetID="9" presetClass="entr" presetSubtype="0" fill="hold"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dissolve">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6" grpId="0" animBg="1"/>
      <p:bldP spid="6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4AF226-E8E2-7E49-A154-3DCC98F304C1}"/>
              </a:ext>
            </a:extLst>
          </p:cNvPr>
          <p:cNvSpPr/>
          <p:nvPr/>
        </p:nvSpPr>
        <p:spPr>
          <a:xfrm>
            <a:off x="0" y="0"/>
            <a:ext cx="2542478"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Diagram 23">
            <a:extLst>
              <a:ext uri="{FF2B5EF4-FFF2-40B4-BE49-F238E27FC236}">
                <a16:creationId xmlns:a16="http://schemas.microsoft.com/office/drawing/2014/main" id="{2DA1EDB6-A281-0B4B-A5E8-E37C9A42E3DA}"/>
              </a:ext>
            </a:extLst>
          </p:cNvPr>
          <p:cNvGraphicFramePr/>
          <p:nvPr>
            <p:extLst>
              <p:ext uri="{D42A27DB-BD31-4B8C-83A1-F6EECF244321}">
                <p14:modId xmlns:p14="http://schemas.microsoft.com/office/powerpoint/2010/main" val="2304122434"/>
              </p:ext>
            </p:extLst>
          </p:nvPr>
        </p:nvGraphicFramePr>
        <p:xfrm>
          <a:off x="3970968" y="23632"/>
          <a:ext cx="7938533" cy="683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EB33266-7229-6C45-BCB1-61754C81CA4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Steps for solution</a:t>
            </a:r>
          </a:p>
        </p:txBody>
      </p:sp>
    </p:spTree>
    <p:extLst>
      <p:ext uri="{BB962C8B-B14F-4D97-AF65-F5344CB8AC3E}">
        <p14:creationId xmlns:p14="http://schemas.microsoft.com/office/powerpoint/2010/main" val="193222719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Rectangle 4">
            <a:extLst>
              <a:ext uri="{FF2B5EF4-FFF2-40B4-BE49-F238E27FC236}">
                <a16:creationId xmlns:a16="http://schemas.microsoft.com/office/drawing/2014/main" id="{E5BEAD95-3B9F-BE46-948B-10416636FF85}"/>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F2AB67-B42C-7B48-935C-3238E6B855D8}"/>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191300763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A600CAB0-DF01-F147-9840-184D7F9E00EC}"/>
              </a:ext>
            </a:extLst>
          </p:cNvPr>
          <p:cNvPicPr>
            <a:picLocks noChangeAspect="1"/>
          </p:cNvPicPr>
          <p:nvPr/>
        </p:nvPicPr>
        <p:blipFill rotWithShape="1">
          <a:blip r:embed="rId3"/>
          <a:srcRect t="11029" r="8333" b="8807"/>
          <a:stretch/>
        </p:blipFill>
        <p:spPr>
          <a:xfrm>
            <a:off x="3802190" y="794421"/>
            <a:ext cx="2514600" cy="5494866"/>
          </a:xfrm>
          <a:prstGeom prst="rect">
            <a:avLst/>
          </a:prstGeom>
        </p:spPr>
      </p:pic>
      <p:pic>
        <p:nvPicPr>
          <p:cNvPr id="5" name="Picture 4" descr="A close up of a map&#10;&#10;Description automatically generated">
            <a:extLst>
              <a:ext uri="{FF2B5EF4-FFF2-40B4-BE49-F238E27FC236}">
                <a16:creationId xmlns:a16="http://schemas.microsoft.com/office/drawing/2014/main" id="{38F77315-2FB0-9D48-AA28-08522A17495B}"/>
              </a:ext>
            </a:extLst>
          </p:cNvPr>
          <p:cNvPicPr>
            <a:picLocks noChangeAspect="1"/>
          </p:cNvPicPr>
          <p:nvPr/>
        </p:nvPicPr>
        <p:blipFill rotWithShape="1">
          <a:blip r:embed="rId4"/>
          <a:srcRect t="11440" b="8395"/>
          <a:stretch/>
        </p:blipFill>
        <p:spPr>
          <a:xfrm>
            <a:off x="6510110" y="812041"/>
            <a:ext cx="2743200" cy="5494866"/>
          </a:xfrm>
          <a:prstGeom prst="rect">
            <a:avLst/>
          </a:prstGeom>
        </p:spPr>
      </p:pic>
      <p:sp>
        <p:nvSpPr>
          <p:cNvPr id="6" name="TextBox 5">
            <a:extLst>
              <a:ext uri="{FF2B5EF4-FFF2-40B4-BE49-F238E27FC236}">
                <a16:creationId xmlns:a16="http://schemas.microsoft.com/office/drawing/2014/main" id="{B545B890-1D18-8744-B756-14B374479C96}"/>
              </a:ext>
            </a:extLst>
          </p:cNvPr>
          <p:cNvSpPr txBox="1"/>
          <p:nvPr/>
        </p:nvSpPr>
        <p:spPr>
          <a:xfrm>
            <a:off x="4182917" y="308558"/>
            <a:ext cx="2133873" cy="523220"/>
          </a:xfrm>
          <a:prstGeom prst="rect">
            <a:avLst/>
          </a:prstGeom>
          <a:noFill/>
        </p:spPr>
        <p:txBody>
          <a:bodyPr wrap="square" rtlCol="0">
            <a:spAutoFit/>
          </a:bodyPr>
          <a:lstStyle/>
          <a:p>
            <a:r>
              <a:rPr lang="en-US" sz="2800" b="1" dirty="0"/>
              <a:t>Original data</a:t>
            </a:r>
          </a:p>
        </p:txBody>
      </p:sp>
      <p:sp>
        <p:nvSpPr>
          <p:cNvPr id="7" name="TextBox 6">
            <a:extLst>
              <a:ext uri="{FF2B5EF4-FFF2-40B4-BE49-F238E27FC236}">
                <a16:creationId xmlns:a16="http://schemas.microsoft.com/office/drawing/2014/main" id="{A36B1791-43F2-5444-BAF9-04843A016643}"/>
              </a:ext>
            </a:extLst>
          </p:cNvPr>
          <p:cNvSpPr txBox="1"/>
          <p:nvPr/>
        </p:nvSpPr>
        <p:spPr>
          <a:xfrm>
            <a:off x="6572173" y="-54422"/>
            <a:ext cx="2681137" cy="954107"/>
          </a:xfrm>
          <a:prstGeom prst="rect">
            <a:avLst/>
          </a:prstGeom>
          <a:noFill/>
        </p:spPr>
        <p:txBody>
          <a:bodyPr wrap="square" rtlCol="0">
            <a:spAutoFit/>
          </a:bodyPr>
          <a:lstStyle/>
          <a:p>
            <a:pPr algn="ctr"/>
            <a:r>
              <a:rPr lang="en-US" sz="2800" b="1" dirty="0"/>
              <a:t>Rotated + Cropped data</a:t>
            </a:r>
          </a:p>
        </p:txBody>
      </p:sp>
      <p:pic>
        <p:nvPicPr>
          <p:cNvPr id="8" name="Picture 7" descr="A picture containing drawing&#10;&#10;Description automatically generated">
            <a:extLst>
              <a:ext uri="{FF2B5EF4-FFF2-40B4-BE49-F238E27FC236}">
                <a16:creationId xmlns:a16="http://schemas.microsoft.com/office/drawing/2014/main" id="{4EC788C6-2A96-AC4C-B0E8-72099B5A408E}"/>
              </a:ext>
            </a:extLst>
          </p:cNvPr>
          <p:cNvPicPr>
            <a:picLocks noChangeAspect="1"/>
          </p:cNvPicPr>
          <p:nvPr/>
        </p:nvPicPr>
        <p:blipFill rotWithShape="1">
          <a:blip r:embed="rId5"/>
          <a:srcRect t="9213" b="8765"/>
          <a:stretch/>
        </p:blipFill>
        <p:spPr>
          <a:xfrm>
            <a:off x="9179280" y="794421"/>
            <a:ext cx="2655229" cy="5444752"/>
          </a:xfrm>
          <a:prstGeom prst="rect">
            <a:avLst/>
          </a:prstGeom>
        </p:spPr>
      </p:pic>
      <p:sp>
        <p:nvSpPr>
          <p:cNvPr id="9" name="TextBox 8">
            <a:extLst>
              <a:ext uri="{FF2B5EF4-FFF2-40B4-BE49-F238E27FC236}">
                <a16:creationId xmlns:a16="http://schemas.microsoft.com/office/drawing/2014/main" id="{32B9D041-57A9-1344-86A8-A7EB5372417A}"/>
              </a:ext>
            </a:extLst>
          </p:cNvPr>
          <p:cNvSpPr txBox="1"/>
          <p:nvPr/>
        </p:nvSpPr>
        <p:spPr>
          <a:xfrm>
            <a:off x="9510863" y="258675"/>
            <a:ext cx="2681137" cy="523220"/>
          </a:xfrm>
          <a:prstGeom prst="rect">
            <a:avLst/>
          </a:prstGeom>
          <a:noFill/>
        </p:spPr>
        <p:txBody>
          <a:bodyPr wrap="square" rtlCol="0">
            <a:spAutoFit/>
          </a:bodyPr>
          <a:lstStyle/>
          <a:p>
            <a:r>
              <a:rPr lang="en-US" sz="2800" b="1" dirty="0"/>
              <a:t>Aggregated</a:t>
            </a:r>
          </a:p>
        </p:txBody>
      </p:sp>
      <p:sp>
        <p:nvSpPr>
          <p:cNvPr id="10" name="TextBox 9">
            <a:extLst>
              <a:ext uri="{FF2B5EF4-FFF2-40B4-BE49-F238E27FC236}">
                <a16:creationId xmlns:a16="http://schemas.microsoft.com/office/drawing/2014/main" id="{7F3BC773-2171-BE47-8C4D-0A94FBD8C385}"/>
              </a:ext>
            </a:extLst>
          </p:cNvPr>
          <p:cNvSpPr txBox="1"/>
          <p:nvPr/>
        </p:nvSpPr>
        <p:spPr>
          <a:xfrm>
            <a:off x="7190202" y="4308087"/>
            <a:ext cx="1335741" cy="369332"/>
          </a:xfrm>
          <a:prstGeom prst="rect">
            <a:avLst/>
          </a:prstGeom>
          <a:solidFill>
            <a:schemeClr val="bg1"/>
          </a:solidFill>
          <a:ln w="38100">
            <a:solidFill>
              <a:schemeClr val="accent1"/>
            </a:solidFill>
          </a:ln>
        </p:spPr>
        <p:txBody>
          <a:bodyPr wrap="square" rtlCol="0">
            <a:spAutoFit/>
          </a:bodyPr>
          <a:lstStyle/>
          <a:p>
            <a:r>
              <a:rPr lang="en-US" dirty="0"/>
              <a:t>Central park</a:t>
            </a:r>
          </a:p>
        </p:txBody>
      </p:sp>
      <p:cxnSp>
        <p:nvCxnSpPr>
          <p:cNvPr id="11" name="Straight Arrow Connector 10">
            <a:extLst>
              <a:ext uri="{FF2B5EF4-FFF2-40B4-BE49-F238E27FC236}">
                <a16:creationId xmlns:a16="http://schemas.microsoft.com/office/drawing/2014/main" id="{C258B23F-72E8-DE41-A2B5-B40146B128EE}"/>
              </a:ext>
            </a:extLst>
          </p:cNvPr>
          <p:cNvCxnSpPr>
            <a:cxnSpLocks/>
            <a:stCxn id="10" idx="1"/>
          </p:cNvCxnSpPr>
          <p:nvPr/>
        </p:nvCxnSpPr>
        <p:spPr>
          <a:xfrm flipH="1" flipV="1">
            <a:off x="5627650" y="2696219"/>
            <a:ext cx="1562552" cy="1796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8B28B5-7523-5E4A-9CBC-E29B3AA02A69}"/>
              </a:ext>
            </a:extLst>
          </p:cNvPr>
          <p:cNvCxnSpPr>
            <a:cxnSpLocks/>
          </p:cNvCxnSpPr>
          <p:nvPr/>
        </p:nvCxnSpPr>
        <p:spPr>
          <a:xfrm flipV="1">
            <a:off x="7666598" y="3823993"/>
            <a:ext cx="64470" cy="51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9FFEFF-847D-9246-B57F-DAA59459BB6D}"/>
              </a:ext>
            </a:extLst>
          </p:cNvPr>
          <p:cNvCxnSpPr>
            <a:cxnSpLocks/>
            <a:stCxn id="10" idx="3"/>
          </p:cNvCxnSpPr>
          <p:nvPr/>
        </p:nvCxnSpPr>
        <p:spPr>
          <a:xfrm flipV="1">
            <a:off x="8525943" y="3731660"/>
            <a:ext cx="1475639" cy="761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2B2805-D4F6-0647-A654-D7EDD1EA00A8}"/>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009A19C8-DEB9-0448-BDF6-6C2FE973CBA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42320712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0DAA1680-5212-F145-BA39-59F99926D0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12" t="10199" r="7834" b="5828"/>
          <a:stretch/>
        </p:blipFill>
        <p:spPr>
          <a:xfrm>
            <a:off x="3448861" y="3564966"/>
            <a:ext cx="6079227" cy="3188971"/>
          </a:xfrm>
        </p:spPr>
      </p:pic>
      <p:sp>
        <p:nvSpPr>
          <p:cNvPr id="8" name="TextBox 7">
            <a:extLst>
              <a:ext uri="{FF2B5EF4-FFF2-40B4-BE49-F238E27FC236}">
                <a16:creationId xmlns:a16="http://schemas.microsoft.com/office/drawing/2014/main" id="{5F754FB7-93A2-7E47-884B-8097811153DC}"/>
              </a:ext>
            </a:extLst>
          </p:cNvPr>
          <p:cNvSpPr txBox="1"/>
          <p:nvPr/>
        </p:nvSpPr>
        <p:spPr>
          <a:xfrm>
            <a:off x="9126163" y="214018"/>
            <a:ext cx="2907930" cy="369332"/>
          </a:xfrm>
          <a:prstGeom prst="rect">
            <a:avLst/>
          </a:prstGeom>
          <a:noFill/>
        </p:spPr>
        <p:txBody>
          <a:bodyPr wrap="square" rtlCol="0">
            <a:spAutoFit/>
          </a:bodyPr>
          <a:lstStyle/>
          <a:p>
            <a:r>
              <a:rPr lang="en-US" dirty="0"/>
              <a:t>Spatial Distribution , 1 week</a:t>
            </a:r>
          </a:p>
        </p:txBody>
      </p:sp>
      <p:sp>
        <p:nvSpPr>
          <p:cNvPr id="12" name="TextBox 11">
            <a:extLst>
              <a:ext uri="{FF2B5EF4-FFF2-40B4-BE49-F238E27FC236}">
                <a16:creationId xmlns:a16="http://schemas.microsoft.com/office/drawing/2014/main" id="{62BFA92C-D53E-7D47-8D45-A3FA48F98747}"/>
              </a:ext>
            </a:extLst>
          </p:cNvPr>
          <p:cNvSpPr txBox="1"/>
          <p:nvPr/>
        </p:nvSpPr>
        <p:spPr>
          <a:xfrm>
            <a:off x="4431154" y="214018"/>
            <a:ext cx="4399148" cy="369332"/>
          </a:xfrm>
          <a:prstGeom prst="rect">
            <a:avLst/>
          </a:prstGeom>
          <a:noFill/>
        </p:spPr>
        <p:txBody>
          <a:bodyPr wrap="square" rtlCol="0">
            <a:spAutoFit/>
          </a:bodyPr>
          <a:lstStyle/>
          <a:p>
            <a:r>
              <a:rPr lang="en-US" dirty="0"/>
              <a:t>Temporal distribution, all locations, 1 week</a:t>
            </a:r>
          </a:p>
        </p:txBody>
      </p:sp>
      <p:pic>
        <p:nvPicPr>
          <p:cNvPr id="15" name="Picture 14" descr="A screenshot of a cell phone&#10;&#10;Description automatically generated">
            <a:extLst>
              <a:ext uri="{FF2B5EF4-FFF2-40B4-BE49-F238E27FC236}">
                <a16:creationId xmlns:a16="http://schemas.microsoft.com/office/drawing/2014/main" id="{A2DD010C-C1DE-FC47-87B0-40AC3A7B4013}"/>
              </a:ext>
            </a:extLst>
          </p:cNvPr>
          <p:cNvPicPr>
            <a:picLocks noChangeAspect="1"/>
          </p:cNvPicPr>
          <p:nvPr/>
        </p:nvPicPr>
        <p:blipFill rotWithShape="1">
          <a:blip r:embed="rId4"/>
          <a:srcRect t="10291" b="6276"/>
          <a:stretch/>
        </p:blipFill>
        <p:spPr>
          <a:xfrm>
            <a:off x="9475090" y="770209"/>
            <a:ext cx="2232379" cy="5983728"/>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E02DADE9-27D6-F34A-8A74-9CCD5DD45B7F}"/>
              </a:ext>
            </a:extLst>
          </p:cNvPr>
          <p:cNvPicPr>
            <a:picLocks noChangeAspect="1"/>
          </p:cNvPicPr>
          <p:nvPr/>
        </p:nvPicPr>
        <p:blipFill>
          <a:blip r:embed="rId5"/>
          <a:stretch>
            <a:fillRect/>
          </a:stretch>
        </p:blipFill>
        <p:spPr>
          <a:xfrm>
            <a:off x="3232389" y="583350"/>
            <a:ext cx="6327846" cy="2618201"/>
          </a:xfrm>
          <a:prstGeom prst="rect">
            <a:avLst/>
          </a:prstGeom>
        </p:spPr>
      </p:pic>
      <p:sp>
        <p:nvSpPr>
          <p:cNvPr id="13" name="Rectangle 12">
            <a:extLst>
              <a:ext uri="{FF2B5EF4-FFF2-40B4-BE49-F238E27FC236}">
                <a16:creationId xmlns:a16="http://schemas.microsoft.com/office/drawing/2014/main" id="{8104B4C0-1A61-294C-A97E-88AA21695FDD}"/>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175E1C2-F796-A846-96A0-3AF4C4CE63B0}"/>
              </a:ext>
            </a:extLst>
          </p:cNvPr>
          <p:cNvSpPr txBox="1"/>
          <p:nvPr/>
        </p:nvSpPr>
        <p:spPr>
          <a:xfrm>
            <a:off x="4431154" y="3293034"/>
            <a:ext cx="4813207" cy="369332"/>
          </a:xfrm>
          <a:prstGeom prst="rect">
            <a:avLst/>
          </a:prstGeom>
          <a:noFill/>
        </p:spPr>
        <p:txBody>
          <a:bodyPr wrap="square" rtlCol="0">
            <a:spAutoFit/>
          </a:bodyPr>
          <a:lstStyle/>
          <a:p>
            <a:r>
              <a:rPr lang="en-US" dirty="0"/>
              <a:t>All weeks have similar behavior</a:t>
            </a:r>
          </a:p>
        </p:txBody>
      </p:sp>
      <p:sp>
        <p:nvSpPr>
          <p:cNvPr id="27" name="Title 1">
            <a:extLst>
              <a:ext uri="{FF2B5EF4-FFF2-40B4-BE49-F238E27FC236}">
                <a16:creationId xmlns:a16="http://schemas.microsoft.com/office/drawing/2014/main" id="{BD3E335A-CE7C-6A4F-94F0-90847818381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3845160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69FB4-92C9-0E42-9843-CF2A4CA65F05}"/>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FA4F123-3FF7-E14E-B83F-EBC31E43322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FAE88B-4562-6B42-A9FD-4B468F4370EC}"/>
                  </a:ext>
                </a:extLst>
              </p:cNvPr>
              <p:cNvSpPr txBox="1"/>
              <p:nvPr/>
            </p:nvSpPr>
            <p:spPr>
              <a:xfrm>
                <a:off x="3687198" y="170505"/>
                <a:ext cx="8504802" cy="4416337"/>
              </a:xfrm>
              <a:prstGeom prst="rect">
                <a:avLst/>
              </a:prstGeom>
              <a:noFill/>
            </p:spPr>
            <p:txBody>
              <a:bodyPr wrap="square" rtlCol="0">
                <a:spAutoFit/>
              </a:bodyPr>
              <a:lstStyle/>
              <a:p>
                <a:r>
                  <a:rPr lang="en-US" sz="3200" b="1" dirty="0"/>
                  <a:t>Prior knowledge:</a:t>
                </a:r>
              </a:p>
              <a:p>
                <a:r>
                  <a:rPr lang="en-US" dirty="0"/>
                  <a:t>Understand the patterns in data and create probability function based on patterns</a:t>
                </a:r>
              </a:p>
              <a:p>
                <a:pPr marL="285750" indent="-285750">
                  <a:buFont typeface="Arial" panose="020B0604020202020204" pitchFamily="34" charset="0"/>
                  <a:buChar char="•"/>
                </a:pPr>
                <a:r>
                  <a:rPr lang="en-US" dirty="0"/>
                  <a:t>All weeks have a similar behavior (location and time wise)</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nary>
                    </m:oMath>
                  </m:oMathPara>
                </a14:m>
                <a:endParaRPr lang="en-US" dirty="0"/>
              </a:p>
              <a:p>
                <a:endParaRPr lang="en-US" dirty="0"/>
              </a:p>
              <a:p>
                <a:r>
                  <a:rPr lang="en-US" dirty="0"/>
                  <a:t>K = number of weeks , t=time index , </a:t>
                </a:r>
              </a:p>
              <a:p>
                <a:r>
                  <a:rPr lang="en-US" dirty="0" err="1"/>
                  <a:t>x,y</a:t>
                </a:r>
                <a:r>
                  <a:rPr lang="en-US" dirty="0"/>
                  <a:t> = location index</a:t>
                </a:r>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 probability of having n events at location x, y and time t</a:t>
                </a:r>
              </a:p>
              <a:p>
                <a:pPr marL="285750" indent="-285750">
                  <a:buFont typeface="Arial" panose="020B0604020202020204" pitchFamily="34" charset="0"/>
                  <a:buChar char="•"/>
                </a:pPr>
                <a:r>
                  <a:rPr lang="en-US" dirty="0"/>
                  <a:t>t -  day, hour and minute during the week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≤336)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BBFAE88B-4562-6B42-A9FD-4B468F4370EC}"/>
                  </a:ext>
                </a:extLst>
              </p:cNvPr>
              <p:cNvSpPr txBox="1">
                <a:spLocks noRot="1" noChangeAspect="1" noMove="1" noResize="1" noEditPoints="1" noAdjustHandles="1" noChangeArrowheads="1" noChangeShapeType="1" noTextEdit="1"/>
              </p:cNvSpPr>
              <p:nvPr/>
            </p:nvSpPr>
            <p:spPr>
              <a:xfrm>
                <a:off x="3687198" y="170505"/>
                <a:ext cx="8504802" cy="4416337"/>
              </a:xfrm>
              <a:prstGeom prst="rect">
                <a:avLst/>
              </a:prstGeom>
              <a:blipFill>
                <a:blip r:embed="rId3"/>
                <a:stretch>
                  <a:fillRect l="-1639" t="-1433"/>
                </a:stretch>
              </a:blipFill>
            </p:spPr>
            <p:txBody>
              <a:bodyPr/>
              <a:lstStyle/>
              <a:p>
                <a:r>
                  <a:rPr lang="en-US">
                    <a:noFill/>
                  </a:rPr>
                  <a:t> </a:t>
                </a:r>
              </a:p>
            </p:txBody>
          </p:sp>
        </mc:Fallback>
      </mc:AlternateContent>
      <p:pic>
        <p:nvPicPr>
          <p:cNvPr id="14" name="Picture 13" descr="A close up of a map&#10;&#10;Description automatically generated">
            <a:extLst>
              <a:ext uri="{FF2B5EF4-FFF2-40B4-BE49-F238E27FC236}">
                <a16:creationId xmlns:a16="http://schemas.microsoft.com/office/drawing/2014/main" id="{65A9DA74-96B3-4147-B646-982323410106}"/>
              </a:ext>
            </a:extLst>
          </p:cNvPr>
          <p:cNvPicPr>
            <a:picLocks noChangeAspect="1"/>
          </p:cNvPicPr>
          <p:nvPr/>
        </p:nvPicPr>
        <p:blipFill>
          <a:blip r:embed="rId4"/>
          <a:stretch>
            <a:fillRect/>
          </a:stretch>
        </p:blipFill>
        <p:spPr>
          <a:xfrm>
            <a:off x="3489160" y="1338780"/>
            <a:ext cx="8702840" cy="3606345"/>
          </a:xfrm>
          <a:prstGeom prst="rect">
            <a:avLst/>
          </a:prstGeom>
        </p:spPr>
      </p:pic>
      <p:pic>
        <p:nvPicPr>
          <p:cNvPr id="15" name="Content Placeholder 4">
            <a:extLst>
              <a:ext uri="{FF2B5EF4-FFF2-40B4-BE49-F238E27FC236}">
                <a16:creationId xmlns:a16="http://schemas.microsoft.com/office/drawing/2014/main" id="{5FC4CFC5-BE8F-C34C-81C8-EB17A3F03128}"/>
              </a:ext>
            </a:extLst>
          </p:cNvPr>
          <p:cNvPicPr>
            <a:picLocks noChangeAspect="1"/>
          </p:cNvPicPr>
          <p:nvPr/>
        </p:nvPicPr>
        <p:blipFill rotWithShape="1">
          <a:blip r:embed="rId5">
            <a:extLst>
              <a:ext uri="{28A0092B-C50C-407E-A947-70E740481C1C}">
                <a14:useLocalDpi xmlns:a14="http://schemas.microsoft.com/office/drawing/2010/main" val="0"/>
              </a:ext>
            </a:extLst>
          </a:blip>
          <a:srcRect l="9265" t="9319" r="8512" b="5363"/>
          <a:stretch/>
        </p:blipFill>
        <p:spPr>
          <a:xfrm>
            <a:off x="7369656" y="4204009"/>
            <a:ext cx="4822344" cy="2627429"/>
          </a:xfrm>
          <a:prstGeom prst="rect">
            <a:avLst/>
          </a:prstGeom>
        </p:spPr>
      </p:pic>
      <p:cxnSp>
        <p:nvCxnSpPr>
          <p:cNvPr id="16" name="Straight Arrow Connector 15">
            <a:extLst>
              <a:ext uri="{FF2B5EF4-FFF2-40B4-BE49-F238E27FC236}">
                <a16:creationId xmlns:a16="http://schemas.microsoft.com/office/drawing/2014/main" id="{68F731C5-20DA-224B-B218-EDF22F2B4508}"/>
              </a:ext>
            </a:extLst>
          </p:cNvPr>
          <p:cNvCxnSpPr>
            <a:cxnSpLocks/>
          </p:cNvCxnSpPr>
          <p:nvPr/>
        </p:nvCxnSpPr>
        <p:spPr>
          <a:xfrm flipV="1">
            <a:off x="8412359" y="5043562"/>
            <a:ext cx="0" cy="30987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3D529C-DA78-E84A-A73E-915EF3DF07EF}"/>
              </a:ext>
            </a:extLst>
          </p:cNvPr>
          <p:cNvSpPr txBox="1"/>
          <p:nvPr/>
        </p:nvSpPr>
        <p:spPr>
          <a:xfrm>
            <a:off x="7636672" y="4400882"/>
            <a:ext cx="1617133" cy="646331"/>
          </a:xfrm>
          <a:prstGeom prst="rect">
            <a:avLst/>
          </a:prstGeom>
          <a:noFill/>
          <a:ln w="28575">
            <a:solidFill>
              <a:schemeClr val="bg2">
                <a:lumMod val="25000"/>
              </a:schemeClr>
            </a:solidFill>
          </a:ln>
        </p:spPr>
        <p:txBody>
          <a:bodyPr wrap="square" rtlCol="0">
            <a:spAutoFit/>
          </a:bodyPr>
          <a:lstStyle/>
          <a:p>
            <a:r>
              <a:rPr lang="en-US" dirty="0"/>
              <a:t>Morning peak  to work</a:t>
            </a:r>
          </a:p>
        </p:txBody>
      </p:sp>
      <p:cxnSp>
        <p:nvCxnSpPr>
          <p:cNvPr id="18" name="Straight Arrow Connector 17">
            <a:extLst>
              <a:ext uri="{FF2B5EF4-FFF2-40B4-BE49-F238E27FC236}">
                <a16:creationId xmlns:a16="http://schemas.microsoft.com/office/drawing/2014/main" id="{CD211814-F501-F04B-9578-47EC15A41D59}"/>
              </a:ext>
            </a:extLst>
          </p:cNvPr>
          <p:cNvCxnSpPr>
            <a:cxnSpLocks/>
          </p:cNvCxnSpPr>
          <p:nvPr/>
        </p:nvCxnSpPr>
        <p:spPr>
          <a:xfrm flipV="1">
            <a:off x="10727649" y="4397231"/>
            <a:ext cx="0" cy="46410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3494D1-738D-0244-8C03-C373364EA42A}"/>
              </a:ext>
            </a:extLst>
          </p:cNvPr>
          <p:cNvSpPr txBox="1"/>
          <p:nvPr/>
        </p:nvSpPr>
        <p:spPr>
          <a:xfrm>
            <a:off x="9898414" y="3750900"/>
            <a:ext cx="1680597" cy="646331"/>
          </a:xfrm>
          <a:prstGeom prst="rect">
            <a:avLst/>
          </a:prstGeom>
          <a:solidFill>
            <a:schemeClr val="bg1"/>
          </a:solidFill>
          <a:ln w="28575">
            <a:solidFill>
              <a:schemeClr val="bg2">
                <a:lumMod val="25000"/>
              </a:schemeClr>
            </a:solidFill>
          </a:ln>
        </p:spPr>
        <p:txBody>
          <a:bodyPr wrap="square" rtlCol="0">
            <a:spAutoFit/>
          </a:bodyPr>
          <a:lstStyle/>
          <a:p>
            <a:r>
              <a:rPr lang="en-US" dirty="0"/>
              <a:t>Evening peak home</a:t>
            </a:r>
          </a:p>
        </p:txBody>
      </p:sp>
    </p:spTree>
    <p:extLst>
      <p:ext uri="{BB962C8B-B14F-4D97-AF65-F5344CB8AC3E}">
        <p14:creationId xmlns:p14="http://schemas.microsoft.com/office/powerpoint/2010/main" val="39005602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14"/>
                                        </p:tgtEl>
                                      </p:cBhvr>
                                      <p:by x="50000" y="50000"/>
                                    </p:animScale>
                                  </p:childTnLst>
                                </p:cTn>
                              </p:par>
                              <p:par>
                                <p:cTn id="12" presetID="0" presetClass="path" presetSubtype="0" accel="50000" decel="50000" fill="hold" nodeType="withEffect">
                                  <p:stCondLst>
                                    <p:cond delay="0"/>
                                  </p:stCondLst>
                                  <p:childTnLst>
                                    <p:animMotion origin="layout" path="M -0.01667 -1.85185E-6 L -0.21537 0.38102 " pathEditMode="relative" rAng="0" ptsTypes="AA">
                                      <p:cBhvr>
                                        <p:cTn id="13" dur="500" fill="hold"/>
                                        <p:tgtEl>
                                          <p:spTgt spid="14"/>
                                        </p:tgtEl>
                                        <p:attrNameLst>
                                          <p:attrName>ppt_x</p:attrName>
                                          <p:attrName>ppt_y</p:attrName>
                                        </p:attrNameLst>
                                      </p:cBhvr>
                                      <p:rCtr x="-9935" y="19051"/>
                                    </p:animMotion>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holding, different, many&#10;&#10;Description automatically generated">
            <a:extLst>
              <a:ext uri="{FF2B5EF4-FFF2-40B4-BE49-F238E27FC236}">
                <a16:creationId xmlns:a16="http://schemas.microsoft.com/office/drawing/2014/main" id="{3E8D5469-171C-F540-BC11-909B3CAB23E5}"/>
              </a:ext>
            </a:extLst>
          </p:cNvPr>
          <p:cNvPicPr>
            <a:picLocks noChangeAspect="1"/>
          </p:cNvPicPr>
          <p:nvPr/>
        </p:nvPicPr>
        <p:blipFill>
          <a:blip r:embed="rId3"/>
          <a:stretch>
            <a:fillRect/>
          </a:stretch>
        </p:blipFill>
        <p:spPr>
          <a:xfrm>
            <a:off x="3684220" y="0"/>
            <a:ext cx="5855328" cy="2183805"/>
          </a:xfrm>
          <a:prstGeom prst="rect">
            <a:avLst/>
          </a:prstGeom>
        </p:spPr>
      </p:pic>
      <p:sp>
        <p:nvSpPr>
          <p:cNvPr id="4" name="Rectangle 3">
            <a:extLst>
              <a:ext uri="{FF2B5EF4-FFF2-40B4-BE49-F238E27FC236}">
                <a16:creationId xmlns:a16="http://schemas.microsoft.com/office/drawing/2014/main" id="{C3FAF572-235E-1147-AA93-15E9ED2A207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3C8035F-4F00-8E41-A985-050BE110895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p:pic>
        <p:nvPicPr>
          <p:cNvPr id="16" name="Picture 15">
            <a:extLst>
              <a:ext uri="{FF2B5EF4-FFF2-40B4-BE49-F238E27FC236}">
                <a16:creationId xmlns:a16="http://schemas.microsoft.com/office/drawing/2014/main" id="{59C37DA5-150E-2F41-B359-158F8F535828}"/>
              </a:ext>
            </a:extLst>
          </p:cNvPr>
          <p:cNvPicPr>
            <a:picLocks noChangeAspect="1"/>
          </p:cNvPicPr>
          <p:nvPr/>
        </p:nvPicPr>
        <p:blipFill>
          <a:blip r:embed="rId4"/>
          <a:stretch>
            <a:fillRect/>
          </a:stretch>
        </p:blipFill>
        <p:spPr>
          <a:xfrm>
            <a:off x="3744847" y="2183805"/>
            <a:ext cx="4702306" cy="4702306"/>
          </a:xfrm>
          <a:prstGeom prst="rect">
            <a:avLst/>
          </a:prstGeom>
        </p:spPr>
      </p:pic>
      <p:sp>
        <p:nvSpPr>
          <p:cNvPr id="17" name="Rectangle 16">
            <a:extLst>
              <a:ext uri="{FF2B5EF4-FFF2-40B4-BE49-F238E27FC236}">
                <a16:creationId xmlns:a16="http://schemas.microsoft.com/office/drawing/2014/main" id="{767527FA-1526-5B46-AEA2-1E4D62E27A52}"/>
              </a:ext>
            </a:extLst>
          </p:cNvPr>
          <p:cNvSpPr/>
          <p:nvPr/>
        </p:nvSpPr>
        <p:spPr>
          <a:xfrm>
            <a:off x="4103491" y="6534976"/>
            <a:ext cx="4747364" cy="50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8745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7BC61-DECA-F941-ADB1-4D2F3AE8C630}"/>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2EAE498-3968-6B40-A2A9-1318936BBC7B}"/>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Rectangle 5">
            <a:extLst>
              <a:ext uri="{FF2B5EF4-FFF2-40B4-BE49-F238E27FC236}">
                <a16:creationId xmlns:a16="http://schemas.microsoft.com/office/drawing/2014/main" id="{B47A2301-3B31-9249-97D6-D94945EF0C31}"/>
              </a:ext>
            </a:extLst>
          </p:cNvPr>
          <p:cNvSpPr/>
          <p:nvPr/>
        </p:nvSpPr>
        <p:spPr>
          <a:xfrm>
            <a:off x="2483005" y="-178"/>
            <a:ext cx="801401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Data is sparse and therefore the network was trained on a busy node and then validated and tested on other nodes. (LSTM + FC network)</a:t>
            </a:r>
          </a:p>
        </p:txBody>
      </p:sp>
      <p:pic>
        <p:nvPicPr>
          <p:cNvPr id="9" name="Picture 8" descr="A screenshot of a cell phone&#10;&#10;Description automatically generated">
            <a:extLst>
              <a:ext uri="{FF2B5EF4-FFF2-40B4-BE49-F238E27FC236}">
                <a16:creationId xmlns:a16="http://schemas.microsoft.com/office/drawing/2014/main" id="{82A6A5A6-6AE8-CF43-9457-9E7A58FD64D5}"/>
              </a:ext>
            </a:extLst>
          </p:cNvPr>
          <p:cNvPicPr>
            <a:picLocks noChangeAspect="1"/>
          </p:cNvPicPr>
          <p:nvPr/>
        </p:nvPicPr>
        <p:blipFill>
          <a:blip r:embed="rId3"/>
          <a:stretch>
            <a:fillRect/>
          </a:stretch>
        </p:blipFill>
        <p:spPr>
          <a:xfrm>
            <a:off x="3543061" y="1734702"/>
            <a:ext cx="4096341" cy="169429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DE19CB-ED52-8344-B11D-1879AD2B3C9A}"/>
                  </a:ext>
                </a:extLst>
              </p:cNvPr>
              <p:cNvSpPr txBox="1"/>
              <p:nvPr/>
            </p:nvSpPr>
            <p:spPr>
              <a:xfrm>
                <a:off x="2790223" y="1001252"/>
                <a:ext cx="308225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 number of events at time t</a:t>
                </a:r>
              </a:p>
            </p:txBody>
          </p:sp>
        </mc:Choice>
        <mc:Fallback xmlns="">
          <p:sp>
            <p:nvSpPr>
              <p:cNvPr id="10" name="TextBox 9">
                <a:extLst>
                  <a:ext uri="{FF2B5EF4-FFF2-40B4-BE49-F238E27FC236}">
                    <a16:creationId xmlns:a16="http://schemas.microsoft.com/office/drawing/2014/main" id="{F3DE19CB-ED52-8344-B11D-1879AD2B3C9A}"/>
                  </a:ext>
                </a:extLst>
              </p:cNvPr>
              <p:cNvSpPr txBox="1">
                <a:spLocks noRot="1" noChangeAspect="1" noMove="1" noResize="1" noEditPoints="1" noAdjustHandles="1" noChangeArrowheads="1" noChangeShapeType="1" noTextEdit="1"/>
              </p:cNvSpPr>
              <p:nvPr/>
            </p:nvSpPr>
            <p:spPr>
              <a:xfrm>
                <a:off x="2790223" y="1001252"/>
                <a:ext cx="3082254" cy="369332"/>
              </a:xfrm>
              <a:prstGeom prst="rect">
                <a:avLst/>
              </a:prstGeom>
              <a:blipFill>
                <a:blip r:embed="rId4"/>
                <a:stretch>
                  <a:fillRect t="-6667" r="-82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8774F302-9B26-3742-B019-99CC07FAE3CC}"/>
                  </a:ext>
                </a:extLst>
              </p:cNvPr>
              <p:cNvSpPr/>
              <p:nvPr/>
            </p:nvSpPr>
            <p:spPr>
              <a:xfrm>
                <a:off x="283471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 name="Rounded Rectangle 10">
                <a:extLst>
                  <a:ext uri="{FF2B5EF4-FFF2-40B4-BE49-F238E27FC236}">
                    <a16:creationId xmlns:a16="http://schemas.microsoft.com/office/drawing/2014/main" id="{8774F302-9B26-3742-B019-99CC07FAE3CC}"/>
                  </a:ext>
                </a:extLst>
              </p:cNvPr>
              <p:cNvSpPr>
                <a:spLocks noRot="1" noChangeAspect="1" noMove="1" noResize="1" noEditPoints="1" noAdjustHandles="1" noChangeArrowheads="1" noChangeShapeType="1" noTextEdit="1"/>
              </p:cNvSpPr>
              <p:nvPr/>
            </p:nvSpPr>
            <p:spPr>
              <a:xfrm>
                <a:off x="2834711" y="4753444"/>
                <a:ext cx="774818" cy="523938"/>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140AE87-52D2-6741-A374-18BFB72F7DC8}"/>
                  </a:ext>
                </a:extLst>
              </p:cNvPr>
              <p:cNvSpPr/>
              <p:nvPr/>
            </p:nvSpPr>
            <p:spPr>
              <a:xfrm>
                <a:off x="449084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 name="Rounded Rectangle 11">
                <a:extLst>
                  <a:ext uri="{FF2B5EF4-FFF2-40B4-BE49-F238E27FC236}">
                    <a16:creationId xmlns:a16="http://schemas.microsoft.com/office/drawing/2014/main" id="{2140AE87-52D2-6741-A374-18BFB72F7DC8}"/>
                  </a:ext>
                </a:extLst>
              </p:cNvPr>
              <p:cNvSpPr>
                <a:spLocks noRot="1" noChangeAspect="1" noMove="1" noResize="1" noEditPoints="1" noAdjustHandles="1" noChangeArrowheads="1" noChangeShapeType="1" noTextEdit="1"/>
              </p:cNvSpPr>
              <p:nvPr/>
            </p:nvSpPr>
            <p:spPr>
              <a:xfrm>
                <a:off x="4490841" y="4753444"/>
                <a:ext cx="774818" cy="52393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F17FB32-609B-E344-80BF-67C80C46286E}"/>
                  </a:ext>
                </a:extLst>
              </p:cNvPr>
              <p:cNvSpPr/>
              <p:nvPr/>
            </p:nvSpPr>
            <p:spPr>
              <a:xfrm>
                <a:off x="6444303"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3" name="Rounded Rectangle 12">
                <a:extLst>
                  <a:ext uri="{FF2B5EF4-FFF2-40B4-BE49-F238E27FC236}">
                    <a16:creationId xmlns:a16="http://schemas.microsoft.com/office/drawing/2014/main" id="{3F17FB32-609B-E344-80BF-67C80C46286E}"/>
                  </a:ext>
                </a:extLst>
              </p:cNvPr>
              <p:cNvSpPr>
                <a:spLocks noRot="1" noChangeAspect="1" noMove="1" noResize="1" noEditPoints="1" noAdjustHandles="1" noChangeArrowheads="1" noChangeShapeType="1" noTextEdit="1"/>
              </p:cNvSpPr>
              <p:nvPr/>
            </p:nvSpPr>
            <p:spPr>
              <a:xfrm>
                <a:off x="6444303" y="4753444"/>
                <a:ext cx="774818" cy="523938"/>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9E63E0-FBDB-B242-AF11-F7120AB6F232}"/>
              </a:ext>
            </a:extLst>
          </p:cNvPr>
          <p:cNvCxnSpPr>
            <a:cxnSpLocks/>
            <a:stCxn id="11" idx="2"/>
          </p:cNvCxnSpPr>
          <p:nvPr/>
        </p:nvCxnSpPr>
        <p:spPr>
          <a:xfrm>
            <a:off x="3222120" y="5277382"/>
            <a:ext cx="0"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8554092C-4B57-F740-8782-5ED02A12C7CF}"/>
              </a:ext>
            </a:extLst>
          </p:cNvPr>
          <p:cNvSpPr/>
          <p:nvPr/>
        </p:nvSpPr>
        <p:spPr>
          <a:xfrm>
            <a:off x="2721032" y="5692881"/>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2" name="Straight Arrow Connector 21">
            <a:extLst>
              <a:ext uri="{FF2B5EF4-FFF2-40B4-BE49-F238E27FC236}">
                <a16:creationId xmlns:a16="http://schemas.microsoft.com/office/drawing/2014/main" id="{9C47F1C2-72E6-334C-A50E-FA71FD89D1D4}"/>
              </a:ext>
            </a:extLst>
          </p:cNvPr>
          <p:cNvCxnSpPr>
            <a:cxnSpLocks/>
          </p:cNvCxnSpPr>
          <p:nvPr/>
        </p:nvCxnSpPr>
        <p:spPr>
          <a:xfrm>
            <a:off x="3670300" y="6024538"/>
            <a:ext cx="68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05C1156-C7FD-9B4A-B7C5-0A5AA650F669}"/>
              </a:ext>
            </a:extLst>
          </p:cNvPr>
          <p:cNvSpPr/>
          <p:nvPr/>
        </p:nvSpPr>
        <p:spPr>
          <a:xfrm>
            <a:off x="4393947"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5" name="Straight Arrow Connector 24">
            <a:extLst>
              <a:ext uri="{FF2B5EF4-FFF2-40B4-BE49-F238E27FC236}">
                <a16:creationId xmlns:a16="http://schemas.microsoft.com/office/drawing/2014/main" id="{B092B767-6FB8-B04D-A2C9-A04D82A26D1D}"/>
              </a:ext>
            </a:extLst>
          </p:cNvPr>
          <p:cNvCxnSpPr>
            <a:cxnSpLocks/>
            <a:endCxn id="24" idx="0"/>
          </p:cNvCxnSpPr>
          <p:nvPr/>
        </p:nvCxnSpPr>
        <p:spPr>
          <a:xfrm>
            <a:off x="4868282" y="5250636"/>
            <a:ext cx="9968" cy="45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CBA523-4982-534D-B177-41FD74E4A36E}"/>
              </a:ext>
            </a:extLst>
          </p:cNvPr>
          <p:cNvCxnSpPr>
            <a:cxnSpLocks/>
          </p:cNvCxnSpPr>
          <p:nvPr/>
        </p:nvCxnSpPr>
        <p:spPr>
          <a:xfrm flipV="1">
            <a:off x="5341262" y="6037316"/>
            <a:ext cx="5445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BA037D-4C76-2B47-8314-EECCDE9A7523}"/>
              </a:ext>
            </a:extLst>
          </p:cNvPr>
          <p:cNvSpPr/>
          <p:nvPr/>
        </p:nvSpPr>
        <p:spPr>
          <a:xfrm>
            <a:off x="6345146"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76FB4D-627C-404C-B4AC-2D8EEFA405F4}"/>
                  </a:ext>
                </a:extLst>
              </p:cNvPr>
              <p:cNvSpPr txBox="1"/>
              <p:nvPr/>
            </p:nvSpPr>
            <p:spPr>
              <a:xfrm>
                <a:off x="3813717" y="612202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7E76FB4D-627C-404C-B4AC-2D8EEFA405F4}"/>
                  </a:ext>
                </a:extLst>
              </p:cNvPr>
              <p:cNvSpPr txBox="1">
                <a:spLocks noRot="1" noChangeAspect="1" noMove="1" noResize="1" noEditPoints="1" noAdjustHandles="1" noChangeArrowheads="1" noChangeShapeType="1" noTextEdit="1"/>
              </p:cNvSpPr>
              <p:nvPr/>
            </p:nvSpPr>
            <p:spPr>
              <a:xfrm>
                <a:off x="3813717" y="6122020"/>
                <a:ext cx="3791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B5A09F4-47CD-1449-AFCA-F51A3FF14561}"/>
                  </a:ext>
                </a:extLst>
              </p:cNvPr>
              <p:cNvSpPr txBox="1"/>
              <p:nvPr/>
            </p:nvSpPr>
            <p:spPr>
              <a:xfrm>
                <a:off x="5440578" y="609413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4B5A09F4-47CD-1449-AFCA-F51A3FF14561}"/>
                  </a:ext>
                </a:extLst>
              </p:cNvPr>
              <p:cNvSpPr txBox="1">
                <a:spLocks noRot="1" noChangeAspect="1" noMove="1" noResize="1" noEditPoints="1" noAdjustHandles="1" noChangeArrowheads="1" noChangeShapeType="1" noTextEdit="1"/>
              </p:cNvSpPr>
              <p:nvPr/>
            </p:nvSpPr>
            <p:spPr>
              <a:xfrm>
                <a:off x="5440578" y="6094130"/>
                <a:ext cx="379142" cy="369332"/>
              </a:xfrm>
              <a:prstGeom prst="rect">
                <a:avLst/>
              </a:prstGeom>
              <a:blipFill>
                <a:blip r:embed="rId9"/>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DAF7C4-CF9C-F745-825C-1E2A223101DB}"/>
              </a:ext>
            </a:extLst>
          </p:cNvPr>
          <p:cNvCxnSpPr>
            <a:cxnSpLocks/>
            <a:stCxn id="27" idx="3"/>
            <a:endCxn id="35" idx="1"/>
          </p:cNvCxnSpPr>
          <p:nvPr/>
        </p:nvCxnSpPr>
        <p:spPr>
          <a:xfrm>
            <a:off x="7313752" y="6038375"/>
            <a:ext cx="678779" cy="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4CD2DDF-1311-0142-B5E4-DEF4D9941D61}"/>
                  </a:ext>
                </a:extLst>
              </p:cNvPr>
              <p:cNvSpPr/>
              <p:nvPr/>
            </p:nvSpPr>
            <p:spPr>
              <a:xfrm>
                <a:off x="9486563" y="5788046"/>
                <a:ext cx="774818" cy="523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dirty="0"/>
              </a:p>
            </p:txBody>
          </p:sp>
        </mc:Choice>
        <mc:Fallback xmlns="">
          <p:sp>
            <p:nvSpPr>
              <p:cNvPr id="34" name="Rounded Rectangle 33">
                <a:extLst>
                  <a:ext uri="{FF2B5EF4-FFF2-40B4-BE49-F238E27FC236}">
                    <a16:creationId xmlns:a16="http://schemas.microsoft.com/office/drawing/2014/main" id="{54CD2DDF-1311-0142-B5E4-DEF4D9941D61}"/>
                  </a:ext>
                </a:extLst>
              </p:cNvPr>
              <p:cNvSpPr>
                <a:spLocks noRot="1" noChangeAspect="1" noMove="1" noResize="1" noEditPoints="1" noAdjustHandles="1" noChangeArrowheads="1" noChangeShapeType="1" noTextEdit="1"/>
              </p:cNvSpPr>
              <p:nvPr/>
            </p:nvSpPr>
            <p:spPr>
              <a:xfrm>
                <a:off x="9486563" y="5788046"/>
                <a:ext cx="774818" cy="523938"/>
              </a:xfrm>
              <a:prstGeom prst="roundRect">
                <a:avLst/>
              </a:prstGeom>
              <a:blipFill>
                <a:blip r:embed="rId10"/>
                <a:stretch>
                  <a:fillRect/>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5339917-494B-0143-AA6F-EB2C3CB4A944}"/>
              </a:ext>
            </a:extLst>
          </p:cNvPr>
          <p:cNvSpPr/>
          <p:nvPr/>
        </p:nvSpPr>
        <p:spPr>
          <a:xfrm>
            <a:off x="7992531" y="5712965"/>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fc</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728821-FBB6-F845-81FD-3A113D645D08}"/>
                  </a:ext>
                </a:extLst>
              </p:cNvPr>
              <p:cNvSpPr txBox="1"/>
              <p:nvPr/>
            </p:nvSpPr>
            <p:spPr>
              <a:xfrm>
                <a:off x="7478266" y="5992479"/>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𝑛</m:t>
                          </m:r>
                        </m:sub>
                      </m:sSub>
                    </m:oMath>
                  </m:oMathPara>
                </a14:m>
                <a:endParaRPr lang="en-US" dirty="0"/>
              </a:p>
            </p:txBody>
          </p:sp>
        </mc:Choice>
        <mc:Fallback xmlns="">
          <p:sp>
            <p:nvSpPr>
              <p:cNvPr id="36" name="TextBox 35">
                <a:extLst>
                  <a:ext uri="{FF2B5EF4-FFF2-40B4-BE49-F238E27FC236}">
                    <a16:creationId xmlns:a16="http://schemas.microsoft.com/office/drawing/2014/main" id="{D3728821-FBB6-F845-81FD-3A113D645D08}"/>
                  </a:ext>
                </a:extLst>
              </p:cNvPr>
              <p:cNvSpPr txBox="1">
                <a:spLocks noRot="1" noChangeAspect="1" noMove="1" noResize="1" noEditPoints="1" noAdjustHandles="1" noChangeArrowheads="1" noChangeShapeType="1" noTextEdit="1"/>
              </p:cNvSpPr>
              <p:nvPr/>
            </p:nvSpPr>
            <p:spPr>
              <a:xfrm>
                <a:off x="7478266" y="5992479"/>
                <a:ext cx="379142" cy="369332"/>
              </a:xfrm>
              <a:prstGeom prst="rect">
                <a:avLst/>
              </a:prstGeom>
              <a:blipFill>
                <a:blip r:embed="rId11"/>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115D6FD-8B9F-4D4B-B34A-1BEFEBE7D168}"/>
              </a:ext>
            </a:extLst>
          </p:cNvPr>
          <p:cNvCxnSpPr>
            <a:cxnSpLocks/>
            <a:stCxn id="35" idx="3"/>
            <a:endCxn id="34" idx="1"/>
          </p:cNvCxnSpPr>
          <p:nvPr/>
        </p:nvCxnSpPr>
        <p:spPr>
          <a:xfrm>
            <a:off x="8961137" y="6044622"/>
            <a:ext cx="525426" cy="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277231-8392-314E-B273-4676D794E536}"/>
              </a:ext>
            </a:extLst>
          </p:cNvPr>
          <p:cNvSpPr txBox="1"/>
          <p:nvPr/>
        </p:nvSpPr>
        <p:spPr>
          <a:xfrm>
            <a:off x="5819720" y="5666135"/>
            <a:ext cx="670290" cy="707886"/>
          </a:xfrm>
          <a:prstGeom prst="rect">
            <a:avLst/>
          </a:prstGeom>
          <a:noFill/>
        </p:spPr>
        <p:txBody>
          <a:bodyPr wrap="square" rtlCol="0">
            <a:spAutoFit/>
          </a:bodyPr>
          <a:lstStyle/>
          <a:p>
            <a:r>
              <a:rPr lang="en-US" sz="4000" dirty="0"/>
              <a:t>…</a:t>
            </a:r>
          </a:p>
        </p:txBody>
      </p:sp>
      <p:cxnSp>
        <p:nvCxnSpPr>
          <p:cNvPr id="45" name="Straight Arrow Connector 44">
            <a:extLst>
              <a:ext uri="{FF2B5EF4-FFF2-40B4-BE49-F238E27FC236}">
                <a16:creationId xmlns:a16="http://schemas.microsoft.com/office/drawing/2014/main" id="{93AF7F8B-265A-2F4E-8792-B9E7BF193922}"/>
              </a:ext>
            </a:extLst>
          </p:cNvPr>
          <p:cNvCxnSpPr>
            <a:cxnSpLocks/>
            <a:stCxn id="13" idx="2"/>
            <a:endCxn id="27" idx="0"/>
          </p:cNvCxnSpPr>
          <p:nvPr/>
        </p:nvCxnSpPr>
        <p:spPr>
          <a:xfrm flipH="1">
            <a:off x="6829449" y="5277382"/>
            <a:ext cx="2263" cy="42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071C9ADC-37A0-CE46-9251-7D3277D3DB93}"/>
              </a:ext>
            </a:extLst>
          </p:cNvPr>
          <p:cNvSpPr/>
          <p:nvPr/>
        </p:nvSpPr>
        <p:spPr>
          <a:xfrm rot="16200000">
            <a:off x="4771820" y="2225654"/>
            <a:ext cx="456083" cy="4746923"/>
          </a:xfrm>
          <a:custGeom>
            <a:avLst/>
            <a:gdLst>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 name="connsiteX7" fmla="*/ 0 w 456083"/>
              <a:gd name="connsiteY7" fmla="*/ 0 h 4746923"/>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83" h="4746923" stroke="0" extrusionOk="0">
                <a:moveTo>
                  <a:pt x="0" y="0"/>
                </a:moveTo>
                <a:cubicBezTo>
                  <a:pt x="99148" y="3374"/>
                  <a:pt x="210895" y="131400"/>
                  <a:pt x="228042" y="275634"/>
                </a:cubicBezTo>
                <a:cubicBezTo>
                  <a:pt x="204142" y="1188993"/>
                  <a:pt x="184660" y="1662727"/>
                  <a:pt x="228042" y="2109363"/>
                </a:cubicBezTo>
                <a:cubicBezTo>
                  <a:pt x="205760" y="2260577"/>
                  <a:pt x="344178" y="2380294"/>
                  <a:pt x="456084" y="2384997"/>
                </a:cubicBezTo>
                <a:cubicBezTo>
                  <a:pt x="326230" y="2372151"/>
                  <a:pt x="242311" y="2521682"/>
                  <a:pt x="228042" y="2660631"/>
                </a:cubicBezTo>
                <a:cubicBezTo>
                  <a:pt x="105792" y="3393119"/>
                  <a:pt x="185459" y="3861930"/>
                  <a:pt x="228042" y="4471289"/>
                </a:cubicBezTo>
                <a:cubicBezTo>
                  <a:pt x="226344" y="4605371"/>
                  <a:pt x="123191" y="4767633"/>
                  <a:pt x="0" y="4746923"/>
                </a:cubicBezTo>
                <a:cubicBezTo>
                  <a:pt x="-100529" y="2995681"/>
                  <a:pt x="-11466" y="1658263"/>
                  <a:pt x="0" y="0"/>
                </a:cubicBezTo>
                <a:close/>
              </a:path>
              <a:path w="456083" h="4746923" fill="none" extrusionOk="0">
                <a:moveTo>
                  <a:pt x="0" y="0"/>
                </a:moveTo>
                <a:cubicBezTo>
                  <a:pt x="124412" y="-2197"/>
                  <a:pt x="223301" y="123893"/>
                  <a:pt x="228042" y="275634"/>
                </a:cubicBezTo>
                <a:cubicBezTo>
                  <a:pt x="292980" y="852027"/>
                  <a:pt x="249764" y="1844305"/>
                  <a:pt x="228042" y="2109363"/>
                </a:cubicBezTo>
                <a:cubicBezTo>
                  <a:pt x="225367" y="2257115"/>
                  <a:pt x="333385" y="2384159"/>
                  <a:pt x="456084" y="2384997"/>
                </a:cubicBezTo>
                <a:cubicBezTo>
                  <a:pt x="354425" y="2388993"/>
                  <a:pt x="224455" y="2533988"/>
                  <a:pt x="228042" y="2660631"/>
                </a:cubicBezTo>
                <a:cubicBezTo>
                  <a:pt x="285573" y="3278258"/>
                  <a:pt x="383878" y="3627047"/>
                  <a:pt x="228042" y="4471289"/>
                </a:cubicBezTo>
                <a:cubicBezTo>
                  <a:pt x="226078" y="4598520"/>
                  <a:pt x="125182" y="4750961"/>
                  <a:pt x="0" y="4746923"/>
                </a:cubicBezTo>
              </a:path>
            </a:pathLst>
          </a:custGeom>
          <a:noFill/>
          <a:ln w="19050">
            <a:solidFill>
              <a:schemeClr val="accent1">
                <a:lumMod val="75000"/>
              </a:schemeClr>
            </a:solidFill>
            <a:extLst>
              <a:ext uri="{C807C97D-BFC1-408E-A445-0C87EB9F89A2}">
                <ask:lineSketchStyleProps xmlns:ask="http://schemas.microsoft.com/office/drawing/2018/sketchyshapes" sd="3705000160">
                  <a:prstGeom prst="rightBrace">
                    <a:avLst>
                      <a:gd name="adj1" fmla="val 60435"/>
                      <a:gd name="adj2" fmla="val 50243"/>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373BB2D-AF13-554B-9ED1-42B82584D1C0}"/>
              </a:ext>
            </a:extLst>
          </p:cNvPr>
          <p:cNvSpPr txBox="1"/>
          <p:nvPr/>
        </p:nvSpPr>
        <p:spPr>
          <a:xfrm>
            <a:off x="2931746" y="4035776"/>
            <a:ext cx="3897703" cy="369332"/>
          </a:xfrm>
          <a:prstGeom prst="rect">
            <a:avLst/>
          </a:prstGeom>
          <a:noFill/>
        </p:spPr>
        <p:txBody>
          <a:bodyPr wrap="square" rtlCol="0">
            <a:spAutoFit/>
          </a:bodyPr>
          <a:lstStyle/>
          <a:p>
            <a:r>
              <a:rPr lang="en-US" dirty="0"/>
              <a:t>Number of events at n timesteps back</a:t>
            </a:r>
          </a:p>
        </p:txBody>
      </p:sp>
      <p:sp>
        <p:nvSpPr>
          <p:cNvPr id="52" name="TextBox 51">
            <a:extLst>
              <a:ext uri="{FF2B5EF4-FFF2-40B4-BE49-F238E27FC236}">
                <a16:creationId xmlns:a16="http://schemas.microsoft.com/office/drawing/2014/main" id="{8C0ABF23-BA9A-2B45-A7B4-CA3F95848A4E}"/>
              </a:ext>
            </a:extLst>
          </p:cNvPr>
          <p:cNvSpPr txBox="1"/>
          <p:nvPr/>
        </p:nvSpPr>
        <p:spPr>
          <a:xfrm>
            <a:off x="10383707" y="5085714"/>
            <a:ext cx="1781671" cy="646331"/>
          </a:xfrm>
          <a:prstGeom prst="rect">
            <a:avLst/>
          </a:prstGeom>
          <a:noFill/>
        </p:spPr>
        <p:txBody>
          <a:bodyPr wrap="square" rtlCol="0">
            <a:spAutoFit/>
          </a:bodyPr>
          <a:lstStyle/>
          <a:p>
            <a:pPr algn="ctr"/>
            <a:r>
              <a:rPr lang="en-US" dirty="0"/>
              <a:t>Probability of having k events </a:t>
            </a:r>
          </a:p>
        </p:txBody>
      </p:sp>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25910C04-09E2-F44E-A126-AA7AAFAF03A5}"/>
                  </a:ext>
                </a:extLst>
              </p:cNvPr>
              <p:cNvSpPr/>
              <p:nvPr/>
            </p:nvSpPr>
            <p:spPr>
              <a:xfrm>
                <a:off x="11107953" y="5790515"/>
                <a:ext cx="774818" cy="5239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𝑜𝑢𝑡</m:t>
                          </m:r>
                        </m:sub>
                      </m:sSub>
                    </m:oMath>
                  </m:oMathPara>
                </a14:m>
                <a:endParaRPr lang="en-US" dirty="0"/>
              </a:p>
            </p:txBody>
          </p:sp>
        </mc:Choice>
        <mc:Fallback xmlns="">
          <p:sp>
            <p:nvSpPr>
              <p:cNvPr id="53" name="Rounded Rectangle 52">
                <a:extLst>
                  <a:ext uri="{FF2B5EF4-FFF2-40B4-BE49-F238E27FC236}">
                    <a16:creationId xmlns:a16="http://schemas.microsoft.com/office/drawing/2014/main" id="{25910C04-09E2-F44E-A126-AA7AAFAF03A5}"/>
                  </a:ext>
                </a:extLst>
              </p:cNvPr>
              <p:cNvSpPr>
                <a:spLocks noRot="1" noChangeAspect="1" noMove="1" noResize="1" noEditPoints="1" noAdjustHandles="1" noChangeArrowheads="1" noChangeShapeType="1" noTextEdit="1"/>
              </p:cNvSpPr>
              <p:nvPr/>
            </p:nvSpPr>
            <p:spPr>
              <a:xfrm>
                <a:off x="11107953" y="5790515"/>
                <a:ext cx="774818" cy="523938"/>
              </a:xfrm>
              <a:prstGeom prst="round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F8133648-BAAA-A649-92B2-131F718B8063}"/>
              </a:ext>
            </a:extLst>
          </p:cNvPr>
          <p:cNvCxnSpPr>
            <a:cxnSpLocks/>
            <a:stCxn id="34" idx="3"/>
            <a:endCxn id="53" idx="1"/>
          </p:cNvCxnSpPr>
          <p:nvPr/>
        </p:nvCxnSpPr>
        <p:spPr>
          <a:xfrm>
            <a:off x="10261381" y="6050015"/>
            <a:ext cx="846572" cy="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267B5F1-3520-0848-9FE2-E12A6BA5E8E3}"/>
                  </a:ext>
                </a:extLst>
              </p:cNvPr>
              <p:cNvSpPr txBox="1"/>
              <p:nvPr/>
            </p:nvSpPr>
            <p:spPr>
              <a:xfrm>
                <a:off x="9960793" y="6258303"/>
                <a:ext cx="1274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m:t>
                      </m:r>
                      <m:r>
                        <a:rPr lang="en-US" b="0" i="1" smtClean="0">
                          <a:latin typeface="Cambria Math" panose="02040503050406030204" pitchFamily="18" charset="0"/>
                        </a:rPr>
                        <m:t> </m:t>
                      </m:r>
                      <m:r>
                        <a:rPr lang="en-US" b="0" i="1" smtClean="0">
                          <a:latin typeface="Cambria Math" panose="02040503050406030204" pitchFamily="18" charset="0"/>
                        </a:rPr>
                        <m:t>𝑚𝑎𝑥</m:t>
                      </m:r>
                    </m:oMath>
                  </m:oMathPara>
                </a14:m>
                <a:endParaRPr lang="en-US" dirty="0"/>
              </a:p>
            </p:txBody>
          </p:sp>
        </mc:Choice>
        <mc:Fallback xmlns="">
          <p:sp>
            <p:nvSpPr>
              <p:cNvPr id="59" name="TextBox 58">
                <a:extLst>
                  <a:ext uri="{FF2B5EF4-FFF2-40B4-BE49-F238E27FC236}">
                    <a16:creationId xmlns:a16="http://schemas.microsoft.com/office/drawing/2014/main" id="{1267B5F1-3520-0848-9FE2-E12A6BA5E8E3}"/>
                  </a:ext>
                </a:extLst>
              </p:cNvPr>
              <p:cNvSpPr txBox="1">
                <a:spLocks noRot="1" noChangeAspect="1" noMove="1" noResize="1" noEditPoints="1" noAdjustHandles="1" noChangeArrowheads="1" noChangeShapeType="1" noTextEdit="1"/>
              </p:cNvSpPr>
              <p:nvPr/>
            </p:nvSpPr>
            <p:spPr>
              <a:xfrm>
                <a:off x="9960793" y="6258303"/>
                <a:ext cx="1274175" cy="369332"/>
              </a:xfrm>
              <a:prstGeom prst="rect">
                <a:avLst/>
              </a:prstGeom>
              <a:blipFill>
                <a:blip r:embed="rId13"/>
                <a:stretch>
                  <a:fillRect b="-13333"/>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F3DD87E-2F36-FE43-AE24-11BE69866C3D}"/>
              </a:ext>
            </a:extLst>
          </p:cNvPr>
          <p:cNvSpPr txBox="1"/>
          <p:nvPr/>
        </p:nvSpPr>
        <p:spPr>
          <a:xfrm>
            <a:off x="2884423" y="1365370"/>
            <a:ext cx="3139811" cy="369332"/>
          </a:xfrm>
          <a:prstGeom prst="rect">
            <a:avLst/>
          </a:prstGeom>
          <a:noFill/>
        </p:spPr>
        <p:txBody>
          <a:bodyPr wrap="square" rtlCol="0">
            <a:spAutoFit/>
          </a:bodyPr>
          <a:lstStyle/>
          <a:p>
            <a:r>
              <a:rPr lang="en-US" dirty="0"/>
              <a:t>LSTM algorithm : </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41FC02B-5E71-7542-8157-52DA0F6420B2}"/>
                  </a:ext>
                </a:extLst>
              </p:cNvPr>
              <p:cNvSpPr txBox="1"/>
              <p:nvPr/>
            </p:nvSpPr>
            <p:spPr>
              <a:xfrm>
                <a:off x="8130108" y="1766016"/>
                <a:ext cx="1662058" cy="120032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a14:m>
                <a:r>
                  <a:rPr lang="en-US" dirty="0"/>
                  <a:t> - input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𝑡</m:t>
                        </m:r>
                      </m:sub>
                    </m:sSub>
                  </m:oMath>
                </a14:m>
                <a:r>
                  <a:rPr lang="en-US" dirty="0"/>
                  <a:t> - forget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 cell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𝑡</m:t>
                        </m:r>
                      </m:sub>
                    </m:sSub>
                  </m:oMath>
                </a14:m>
                <a:r>
                  <a:rPr lang="en-US" dirty="0"/>
                  <a:t> - output gate</a:t>
                </a:r>
              </a:p>
            </p:txBody>
          </p:sp>
        </mc:Choice>
        <mc:Fallback xmlns="">
          <p:sp>
            <p:nvSpPr>
              <p:cNvPr id="72" name="TextBox 71">
                <a:extLst>
                  <a:ext uri="{FF2B5EF4-FFF2-40B4-BE49-F238E27FC236}">
                    <a16:creationId xmlns:a16="http://schemas.microsoft.com/office/drawing/2014/main" id="{541FC02B-5E71-7542-8157-52DA0F6420B2}"/>
                  </a:ext>
                </a:extLst>
              </p:cNvPr>
              <p:cNvSpPr txBox="1">
                <a:spLocks noRot="1" noChangeAspect="1" noMove="1" noResize="1" noEditPoints="1" noAdjustHandles="1" noChangeArrowheads="1" noChangeShapeType="1" noTextEdit="1"/>
              </p:cNvSpPr>
              <p:nvPr/>
            </p:nvSpPr>
            <p:spPr>
              <a:xfrm>
                <a:off x="8130108" y="1766016"/>
                <a:ext cx="1662058" cy="1200329"/>
              </a:xfrm>
              <a:prstGeom prst="rect">
                <a:avLst/>
              </a:prstGeom>
              <a:blipFill>
                <a:blip r:embed="rId14"/>
                <a:stretch>
                  <a:fillRect l="-758" t="-2083" r="-1515" b="-6250"/>
                </a:stretch>
              </a:blipFill>
            </p:spPr>
            <p:txBody>
              <a:bodyPr/>
              <a:lstStyle/>
              <a:p>
                <a:r>
                  <a:rPr lang="en-US">
                    <a:noFill/>
                  </a:rPr>
                  <a:t> </a:t>
                </a:r>
              </a:p>
            </p:txBody>
          </p:sp>
        </mc:Fallback>
      </mc:AlternateContent>
    </p:spTree>
    <p:extLst>
      <p:ext uri="{BB962C8B-B14F-4D97-AF65-F5344CB8AC3E}">
        <p14:creationId xmlns:p14="http://schemas.microsoft.com/office/powerpoint/2010/main" val="11358518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dissolve">
                                      <p:cBhvr>
                                        <p:cTn id="20" dur="500"/>
                                        <p:tgtEl>
                                          <p:spTgt spid="72"/>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dissolve">
                                      <p:cBhvr>
                                        <p:cTn id="59" dur="500"/>
                                        <p:tgtEl>
                                          <p:spTgt spid="2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500"/>
                                        <p:tgtEl>
                                          <p:spTgt spid="34"/>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500"/>
                                        <p:tgtEl>
                                          <p:spTgt spid="5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dissolve">
                                      <p:cBhvr>
                                        <p:cTn id="105" dur="500"/>
                                        <p:tgtEl>
                                          <p:spTgt spid="5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animBg="1"/>
      <p:bldP spid="13" grpId="0" animBg="1"/>
      <p:bldP spid="20" grpId="0" animBg="1"/>
      <p:bldP spid="24" grpId="0" animBg="1"/>
      <p:bldP spid="27" grpId="0" animBg="1"/>
      <p:bldP spid="29" grpId="0"/>
      <p:bldP spid="30" grpId="0"/>
      <p:bldP spid="34" grpId="0" animBg="1"/>
      <p:bldP spid="35" grpId="0" animBg="1"/>
      <p:bldP spid="36" grpId="0"/>
      <p:bldP spid="44" grpId="0"/>
      <p:bldP spid="50" grpId="0" animBg="1"/>
      <p:bldP spid="51" grpId="0"/>
      <p:bldP spid="52" grpId="0"/>
      <p:bldP spid="53" grpId="0" animBg="1"/>
      <p:bldP spid="59"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3012E0-45B5-6F4E-8C5D-EFA15694527F}"/>
              </a:ext>
            </a:extLst>
          </p:cNvPr>
          <p:cNvPicPr>
            <a:picLocks noChangeAspect="1"/>
          </p:cNvPicPr>
          <p:nvPr/>
        </p:nvPicPr>
        <p:blipFill rotWithShape="1">
          <a:blip r:embed="rId3"/>
          <a:srcRect r="10832"/>
          <a:stretch/>
        </p:blipFill>
        <p:spPr>
          <a:xfrm>
            <a:off x="3448861" y="3583551"/>
            <a:ext cx="3445243" cy="2507982"/>
          </a:xfrm>
          <a:prstGeom prst="rect">
            <a:avLst/>
          </a:prstGeom>
        </p:spPr>
      </p:pic>
      <p:sp>
        <p:nvSpPr>
          <p:cNvPr id="4" name="Rectangle 3">
            <a:extLst>
              <a:ext uri="{FF2B5EF4-FFF2-40B4-BE49-F238E27FC236}">
                <a16:creationId xmlns:a16="http://schemas.microsoft.com/office/drawing/2014/main" id="{85DC366E-FC7C-E34E-8F3B-E8998084DB6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EE7FE11-850C-C540-8333-4ED75F3AF77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TextBox 5">
            <a:extLst>
              <a:ext uri="{FF2B5EF4-FFF2-40B4-BE49-F238E27FC236}">
                <a16:creationId xmlns:a16="http://schemas.microsoft.com/office/drawing/2014/main" id="{0FF4192E-E60D-524F-84C5-90827CE99378}"/>
              </a:ext>
            </a:extLst>
          </p:cNvPr>
          <p:cNvSpPr txBox="1"/>
          <p:nvPr/>
        </p:nvSpPr>
        <p:spPr>
          <a:xfrm>
            <a:off x="3448861" y="1063496"/>
            <a:ext cx="7978317"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Network was evaluated on two types of data: raw, smooth</a:t>
            </a:r>
          </a:p>
          <a:p>
            <a:pPr marL="285750" indent="-285750">
              <a:lnSpc>
                <a:spcPct val="150000"/>
              </a:lnSpc>
              <a:buFont typeface="Arial" panose="020B0604020202020204" pitchFamily="34" charset="0"/>
              <a:buChar char="•"/>
            </a:pPr>
            <a:r>
              <a:rPr lang="en-US" sz="2000" dirty="0"/>
              <a:t>Input to network : k previous timesteps (k is a limited hyperparameter)</a:t>
            </a:r>
          </a:p>
        </p:txBody>
      </p:sp>
      <p:sp>
        <p:nvSpPr>
          <p:cNvPr id="8" name="TextBox 7">
            <a:extLst>
              <a:ext uri="{FF2B5EF4-FFF2-40B4-BE49-F238E27FC236}">
                <a16:creationId xmlns:a16="http://schemas.microsoft.com/office/drawing/2014/main" id="{75E82020-C68E-1240-A6B5-7189E52A30B7}"/>
              </a:ext>
            </a:extLst>
          </p:cNvPr>
          <p:cNvSpPr txBox="1"/>
          <p:nvPr/>
        </p:nvSpPr>
        <p:spPr>
          <a:xfrm>
            <a:off x="3448861" y="3105834"/>
            <a:ext cx="3709951" cy="646331"/>
          </a:xfrm>
          <a:prstGeom prst="rect">
            <a:avLst/>
          </a:prstGeom>
          <a:noFill/>
        </p:spPr>
        <p:txBody>
          <a:bodyPr wrap="square" rtlCol="0">
            <a:spAutoFit/>
          </a:bodyPr>
          <a:lstStyle/>
          <a:p>
            <a:pPr algn="ctr"/>
            <a:r>
              <a:rPr lang="en-US" dirty="0"/>
              <a:t>Network results compared to raw data on busy location</a:t>
            </a:r>
          </a:p>
        </p:txBody>
      </p:sp>
      <p:pic>
        <p:nvPicPr>
          <p:cNvPr id="11" name="Picture 10">
            <a:extLst>
              <a:ext uri="{FF2B5EF4-FFF2-40B4-BE49-F238E27FC236}">
                <a16:creationId xmlns:a16="http://schemas.microsoft.com/office/drawing/2014/main" id="{6A1BAF81-87D8-BA40-9DBF-03721EB5FD85}"/>
              </a:ext>
            </a:extLst>
          </p:cNvPr>
          <p:cNvPicPr>
            <a:picLocks noChangeAspect="1"/>
          </p:cNvPicPr>
          <p:nvPr/>
        </p:nvPicPr>
        <p:blipFill>
          <a:blip r:embed="rId4"/>
          <a:stretch>
            <a:fillRect/>
          </a:stretch>
        </p:blipFill>
        <p:spPr>
          <a:xfrm>
            <a:off x="6872361" y="2848736"/>
            <a:ext cx="5319639" cy="3989729"/>
          </a:xfrm>
          <a:prstGeom prst="rect">
            <a:avLst/>
          </a:prstGeom>
        </p:spPr>
      </p:pic>
    </p:spTree>
    <p:extLst>
      <p:ext uri="{BB962C8B-B14F-4D97-AF65-F5344CB8AC3E}">
        <p14:creationId xmlns:p14="http://schemas.microsoft.com/office/powerpoint/2010/main" val="351835598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D75F68F-CA9C-8048-AEA0-124BE36BDE6A}"/>
              </a:ext>
            </a:extLst>
          </p:cNvPr>
          <p:cNvPicPr>
            <a:picLocks noChangeAspect="1"/>
          </p:cNvPicPr>
          <p:nvPr/>
        </p:nvPicPr>
        <p:blipFill>
          <a:blip r:embed="rId3"/>
          <a:stretch>
            <a:fillRect/>
          </a:stretch>
        </p:blipFill>
        <p:spPr>
          <a:xfrm>
            <a:off x="3409611" y="961145"/>
            <a:ext cx="5347200" cy="4010400"/>
          </a:xfrm>
          <a:prstGeom prst="rect">
            <a:avLst/>
          </a:prstGeom>
        </p:spPr>
      </p:pic>
      <p:sp>
        <p:nvSpPr>
          <p:cNvPr id="4" name="Rectangle 3">
            <a:extLst>
              <a:ext uri="{FF2B5EF4-FFF2-40B4-BE49-F238E27FC236}">
                <a16:creationId xmlns:a16="http://schemas.microsoft.com/office/drawing/2014/main" id="{5DAA671F-62CE-9649-B491-16D6EFCB54EB}"/>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54CD78D8-239E-564B-A56E-08653DCCAAD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Comparison</a:t>
            </a:r>
            <a:endParaRPr lang="en-US" sz="3200" b="1" dirty="0">
              <a:solidFill>
                <a:schemeClr val="bg1"/>
              </a:solidFill>
            </a:endParaRPr>
          </a:p>
        </p:txBody>
      </p:sp>
      <p:pic>
        <p:nvPicPr>
          <p:cNvPr id="7" name="Picture 6" descr="A screenshot of a cell phone&#10;&#10;Description automatically generated">
            <a:extLst>
              <a:ext uri="{FF2B5EF4-FFF2-40B4-BE49-F238E27FC236}">
                <a16:creationId xmlns:a16="http://schemas.microsoft.com/office/drawing/2014/main" id="{553C2A09-C948-9D49-9885-229C9A95A74E}"/>
              </a:ext>
            </a:extLst>
          </p:cNvPr>
          <p:cNvPicPr>
            <a:picLocks noChangeAspect="1"/>
          </p:cNvPicPr>
          <p:nvPr/>
        </p:nvPicPr>
        <p:blipFill rotWithShape="1">
          <a:blip r:embed="rId4"/>
          <a:srcRect r="10476"/>
          <a:stretch/>
        </p:blipFill>
        <p:spPr>
          <a:xfrm>
            <a:off x="7403617" y="1015507"/>
            <a:ext cx="4788383" cy="4011564"/>
          </a:xfrm>
          <a:prstGeom prst="rect">
            <a:avLst/>
          </a:prstGeom>
        </p:spPr>
      </p:pic>
      <p:sp>
        <p:nvSpPr>
          <p:cNvPr id="10" name="TextBox 9">
            <a:extLst>
              <a:ext uri="{FF2B5EF4-FFF2-40B4-BE49-F238E27FC236}">
                <a16:creationId xmlns:a16="http://schemas.microsoft.com/office/drawing/2014/main" id="{7EB057C0-2582-2F49-B005-6E775709555F}"/>
              </a:ext>
            </a:extLst>
          </p:cNvPr>
          <p:cNvSpPr txBox="1"/>
          <p:nvPr/>
        </p:nvSpPr>
        <p:spPr>
          <a:xfrm>
            <a:off x="4126117" y="491968"/>
            <a:ext cx="2518190" cy="523220"/>
          </a:xfrm>
          <a:prstGeom prst="rect">
            <a:avLst/>
          </a:prstGeom>
          <a:noFill/>
        </p:spPr>
        <p:txBody>
          <a:bodyPr wrap="none" rtlCol="0">
            <a:spAutoFit/>
          </a:bodyPr>
          <a:lstStyle/>
          <a:p>
            <a:r>
              <a:rPr lang="en-US" sz="2800" b="1" dirty="0"/>
              <a:t>Neural network</a:t>
            </a:r>
          </a:p>
        </p:txBody>
      </p:sp>
      <p:sp>
        <p:nvSpPr>
          <p:cNvPr id="11" name="TextBox 10">
            <a:extLst>
              <a:ext uri="{FF2B5EF4-FFF2-40B4-BE49-F238E27FC236}">
                <a16:creationId xmlns:a16="http://schemas.microsoft.com/office/drawing/2014/main" id="{4EAC88CF-643F-234E-BF4A-FEEF3E7F16CF}"/>
              </a:ext>
            </a:extLst>
          </p:cNvPr>
          <p:cNvSpPr txBox="1"/>
          <p:nvPr/>
        </p:nvSpPr>
        <p:spPr>
          <a:xfrm>
            <a:off x="8459765" y="491968"/>
            <a:ext cx="2627899" cy="523220"/>
          </a:xfrm>
          <a:prstGeom prst="rect">
            <a:avLst/>
          </a:prstGeom>
          <a:noFill/>
        </p:spPr>
        <p:txBody>
          <a:bodyPr wrap="none" rtlCol="0">
            <a:spAutoFit/>
          </a:bodyPr>
          <a:lstStyle/>
          <a:p>
            <a:r>
              <a:rPr lang="en-US" sz="2800" b="1" dirty="0"/>
              <a:t>Prior knowledge</a:t>
            </a:r>
          </a:p>
        </p:txBody>
      </p:sp>
      <p:sp>
        <p:nvSpPr>
          <p:cNvPr id="12" name="TextBox 11">
            <a:extLst>
              <a:ext uri="{FF2B5EF4-FFF2-40B4-BE49-F238E27FC236}">
                <a16:creationId xmlns:a16="http://schemas.microsoft.com/office/drawing/2014/main" id="{A15EFCA7-7164-084E-9495-124013B8FAAE}"/>
              </a:ext>
            </a:extLst>
          </p:cNvPr>
          <p:cNvSpPr txBox="1"/>
          <p:nvPr/>
        </p:nvSpPr>
        <p:spPr>
          <a:xfrm>
            <a:off x="2685878" y="5196162"/>
            <a:ext cx="9506122" cy="1429622"/>
          </a:xfrm>
          <a:prstGeom prst="rect">
            <a:avLst/>
          </a:prstGeom>
          <a:noFill/>
        </p:spPr>
        <p:txBody>
          <a:bodyPr wrap="square" rtlCol="0">
            <a:spAutoFit/>
          </a:bodyPr>
          <a:lstStyle/>
          <a:p>
            <a:pPr marL="285750" indent="-285750" algn="l" defTabSz="457200" eaLnBrk="1" latinLnBrk="0" hangingPunct="1">
              <a:lnSpc>
                <a:spcPct val="150000"/>
              </a:lnSpc>
              <a:buFont typeface="Arial" panose="020B0604020202020204" pitchFamily="34" charset="0"/>
              <a:buChar char="•"/>
            </a:pPr>
            <a:r>
              <a:rPr lang="en-US" sz="2000" dirty="0"/>
              <a:t>Neural network predicts true results better</a:t>
            </a:r>
          </a:p>
          <a:p>
            <a:pPr marL="285750" indent="-285750" algn="l" defTabSz="457200" eaLnBrk="1" latinLnBrk="0" hangingPunct="1">
              <a:lnSpc>
                <a:spcPct val="150000"/>
              </a:lnSpc>
              <a:buFont typeface="Arial" panose="020B0604020202020204" pitchFamily="34" charset="0"/>
              <a:buChar char="•"/>
            </a:pPr>
            <a:r>
              <a:rPr lang="en-US" sz="2000" dirty="0"/>
              <a:t>Prior knowledge has more spread out false results (assumes higher number of simultaneous events)</a:t>
            </a:r>
          </a:p>
        </p:txBody>
      </p:sp>
    </p:spTree>
    <p:extLst>
      <p:ext uri="{BB962C8B-B14F-4D97-AF65-F5344CB8AC3E}">
        <p14:creationId xmlns:p14="http://schemas.microsoft.com/office/powerpoint/2010/main" val="421826218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38E80C-7FDD-4CF9-8524-CB8C23A578F6}"/>
              </a:ext>
            </a:extLst>
          </p:cNvPr>
          <p:cNvGraphicFramePr>
            <a:graphicFrameLocks noGrp="1"/>
          </p:cNvGraphicFramePr>
          <p:nvPr>
            <p:ph idx="1"/>
            <p:extLst>
              <p:ext uri="{D42A27DB-BD31-4B8C-83A1-F6EECF244321}">
                <p14:modId xmlns:p14="http://schemas.microsoft.com/office/powerpoint/2010/main" val="4168925271"/>
              </p:ext>
            </p:extLst>
          </p:nvPr>
        </p:nvGraphicFramePr>
        <p:xfrm>
          <a:off x="4070196" y="1"/>
          <a:ext cx="812180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42D405BD-671B-2942-8261-8532E8CB55E4}"/>
              </a:ext>
            </a:extLst>
          </p:cNvPr>
          <p:cNvSpPr/>
          <p:nvPr/>
        </p:nvSpPr>
        <p:spPr>
          <a:xfrm>
            <a:off x="1" y="0"/>
            <a:ext cx="2542478"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D044D6E-8D54-FF4A-B73E-47235377E69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Table of contents</a:t>
            </a:r>
          </a:p>
        </p:txBody>
      </p:sp>
    </p:spTree>
    <p:extLst>
      <p:ext uri="{BB962C8B-B14F-4D97-AF65-F5344CB8AC3E}">
        <p14:creationId xmlns:p14="http://schemas.microsoft.com/office/powerpoint/2010/main" val="88650508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A815C1-E5E4-1047-BD46-976C79ADA5C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ounded Rectangle 5">
            <a:extLst>
              <a:ext uri="{FF2B5EF4-FFF2-40B4-BE49-F238E27FC236}">
                <a16:creationId xmlns:a16="http://schemas.microsoft.com/office/drawing/2014/main" id="{4AD4AF4E-9EBB-3343-9078-D785FF1E980A}"/>
              </a:ext>
            </a:extLst>
          </p:cNvPr>
          <p:cNvSpPr/>
          <p:nvPr/>
        </p:nvSpPr>
        <p:spPr>
          <a:xfrm>
            <a:off x="3576470" y="89208"/>
            <a:ext cx="8580304" cy="1952125"/>
          </a:xfrm>
          <a:prstGeom prst="roundRect">
            <a:avLst>
              <a:gd name="adj" fmla="val 8172"/>
            </a:avLst>
          </a:prstGeom>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697A2936-6C94-3048-AAB4-59A411AB49B7}"/>
              </a:ext>
            </a:extLst>
          </p:cNvPr>
          <p:cNvSpPr txBox="1"/>
          <p:nvPr/>
        </p:nvSpPr>
        <p:spPr>
          <a:xfrm>
            <a:off x="3653540" y="178417"/>
            <a:ext cx="5083290" cy="3477875"/>
          </a:xfrm>
          <a:prstGeom prst="rect">
            <a:avLst/>
          </a:prstGeom>
          <a:noFill/>
        </p:spPr>
        <p:txBody>
          <a:bodyPr wrap="square" rtlCol="0">
            <a:spAutoFit/>
          </a:bodyPr>
          <a:lstStyle/>
          <a:p>
            <a:r>
              <a:rPr lang="en-US" sz="2000" u="sng" dirty="0"/>
              <a:t>A*</a:t>
            </a:r>
            <a:r>
              <a:rPr lang="en-US" sz="2000" dirty="0"/>
              <a:t> :</a:t>
            </a:r>
          </a:p>
          <a:p>
            <a:pPr marL="285750" indent="-285750">
              <a:buFont typeface="Arial" panose="020B0604020202020204" pitchFamily="34" charset="0"/>
              <a:buChar char="•"/>
            </a:pPr>
            <a:r>
              <a:rPr lang="en-US" sz="2000" dirty="0"/>
              <a:t>Find shortest path assuming the actual cost of each edge and the approximate future cost. Method uses BFS algorithm</a:t>
            </a:r>
          </a:p>
          <a:p>
            <a:endParaRPr lang="en-US" sz="2000" dirty="0"/>
          </a:p>
          <a:p>
            <a:endParaRPr lang="he-IL" sz="2000" dirty="0"/>
          </a:p>
          <a:p>
            <a:endParaRPr lang="he-IL" sz="2000" dirty="0"/>
          </a:p>
          <a:p>
            <a:r>
              <a:rPr lang="en-US" sz="2000" u="sng" dirty="0"/>
              <a:t>MIP</a:t>
            </a:r>
            <a:r>
              <a:rPr lang="en-US" sz="2000" dirty="0"/>
              <a:t> :</a:t>
            </a:r>
          </a:p>
          <a:p>
            <a:pPr marL="285750" indent="-285750">
              <a:buFont typeface="Arial" panose="020B0604020202020204" pitchFamily="34" charset="0"/>
              <a:buChar char="•"/>
            </a:pPr>
            <a:r>
              <a:rPr lang="en-US" sz="2000" dirty="0"/>
              <a:t>Find solution to optimization problem where the edges of the graphs are the unknown variables of optimization problem   </a:t>
            </a:r>
          </a:p>
        </p:txBody>
      </p:sp>
      <p:pic>
        <p:nvPicPr>
          <p:cNvPr id="9" name="Picture 8">
            <a:extLst>
              <a:ext uri="{FF2B5EF4-FFF2-40B4-BE49-F238E27FC236}">
                <a16:creationId xmlns:a16="http://schemas.microsoft.com/office/drawing/2014/main" id="{1629C77F-A9AE-9046-B066-5A4F72E9A4C4}"/>
              </a:ext>
            </a:extLst>
          </p:cNvPr>
          <p:cNvPicPr>
            <a:picLocks noChangeAspect="1"/>
          </p:cNvPicPr>
          <p:nvPr/>
        </p:nvPicPr>
        <p:blipFill>
          <a:blip r:embed="rId3"/>
          <a:stretch>
            <a:fillRect/>
          </a:stretch>
        </p:blipFill>
        <p:spPr>
          <a:xfrm>
            <a:off x="9259228" y="146285"/>
            <a:ext cx="2409682" cy="1687839"/>
          </a:xfrm>
          <a:prstGeom prst="rect">
            <a:avLst/>
          </a:prstGeom>
        </p:spPr>
      </p:pic>
      <p:pic>
        <p:nvPicPr>
          <p:cNvPr id="10" name="Picture 9" descr="A picture containing object, clock&#10;&#10;Description automatically generated">
            <a:extLst>
              <a:ext uri="{FF2B5EF4-FFF2-40B4-BE49-F238E27FC236}">
                <a16:creationId xmlns:a16="http://schemas.microsoft.com/office/drawing/2014/main" id="{6759E1FE-1F00-094F-801C-8A1360F7776F}"/>
              </a:ext>
            </a:extLst>
          </p:cNvPr>
          <p:cNvPicPr>
            <a:picLocks noChangeAspect="1"/>
          </p:cNvPicPr>
          <p:nvPr/>
        </p:nvPicPr>
        <p:blipFill>
          <a:blip r:embed="rId4"/>
          <a:stretch>
            <a:fillRect/>
          </a:stretch>
        </p:blipFill>
        <p:spPr>
          <a:xfrm>
            <a:off x="8937871" y="3503822"/>
            <a:ext cx="3321407" cy="5152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2D661B3-BC22-EA45-A6E7-11ED0F057069}"/>
              </a:ext>
            </a:extLst>
          </p:cNvPr>
          <p:cNvPicPr>
            <a:picLocks noChangeAspect="1"/>
          </p:cNvPicPr>
          <p:nvPr/>
        </p:nvPicPr>
        <p:blipFill>
          <a:blip r:embed="rId5"/>
          <a:stretch>
            <a:fillRect/>
          </a:stretch>
        </p:blipFill>
        <p:spPr>
          <a:xfrm>
            <a:off x="8858038" y="2374078"/>
            <a:ext cx="3044555" cy="999358"/>
          </a:xfrm>
          <a:prstGeom prst="rect">
            <a:avLst/>
          </a:prstGeom>
        </p:spPr>
      </p:pic>
      <p:sp>
        <p:nvSpPr>
          <p:cNvPr id="13" name="Rounded Rectangle 12">
            <a:extLst>
              <a:ext uri="{FF2B5EF4-FFF2-40B4-BE49-F238E27FC236}">
                <a16:creationId xmlns:a16="http://schemas.microsoft.com/office/drawing/2014/main" id="{8889A8D5-76DC-3041-8AA0-8AC45602CAE3}"/>
              </a:ext>
            </a:extLst>
          </p:cNvPr>
          <p:cNvSpPr/>
          <p:nvPr/>
        </p:nvSpPr>
        <p:spPr>
          <a:xfrm>
            <a:off x="3576470" y="2259320"/>
            <a:ext cx="8580304" cy="1849122"/>
          </a:xfrm>
          <a:prstGeom prst="roundRect">
            <a:avLst>
              <a:gd name="adj" fmla="val 6230"/>
            </a:avLst>
          </a:prstGeom>
          <a:noFill/>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algn="ctr" defTabSz="457200" rtl="1" eaLnBrk="1" latinLnBrk="0" hangingPunct="1"/>
            <a:endParaRPr lang="en-US" dirty="0"/>
          </a:p>
        </p:txBody>
      </p:sp>
      <p:sp>
        <p:nvSpPr>
          <p:cNvPr id="19" name="Title 1">
            <a:extLst>
              <a:ext uri="{FF2B5EF4-FFF2-40B4-BE49-F238E27FC236}">
                <a16:creationId xmlns:a16="http://schemas.microsoft.com/office/drawing/2014/main" id="{D497D9B9-D863-0D4B-B22F-F25B3D39D99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r>
              <a:rPr lang="en-US" sz="2400" b="1" dirty="0">
                <a:solidFill>
                  <a:schemeClr val="bg1"/>
                </a:solidFill>
              </a:rPr>
              <a:t>Deterministic</a:t>
            </a:r>
            <a:r>
              <a:rPr lang="en-US" sz="4000" b="1" dirty="0">
                <a:solidFill>
                  <a:schemeClr val="bg1"/>
                </a:solidFill>
              </a:rPr>
              <a:t> </a:t>
            </a:r>
            <a:r>
              <a:rPr lang="en-US" sz="2400" b="1" dirty="0">
                <a:solidFill>
                  <a:schemeClr val="bg1"/>
                </a:solidFill>
              </a:rPr>
              <a:t>solver</a:t>
            </a:r>
            <a:r>
              <a:rPr lang="en-US" sz="4000" b="1" dirty="0">
                <a:solidFill>
                  <a:schemeClr val="bg1"/>
                </a:solidFill>
              </a:rPr>
              <a:t> </a:t>
            </a:r>
            <a:endParaRPr lang="en-US" sz="4800" b="1" dirty="0">
              <a:solidFill>
                <a:schemeClr val="bg1"/>
              </a:solidFill>
            </a:endParaRPr>
          </a:p>
        </p:txBody>
      </p:sp>
      <p:pic>
        <p:nvPicPr>
          <p:cNvPr id="14" name="Picture 13">
            <a:extLst>
              <a:ext uri="{FF2B5EF4-FFF2-40B4-BE49-F238E27FC236}">
                <a16:creationId xmlns:a16="http://schemas.microsoft.com/office/drawing/2014/main" id="{568BCFDA-A670-D047-B5CA-369EEEFE615C}"/>
              </a:ext>
            </a:extLst>
          </p:cNvPr>
          <p:cNvPicPr>
            <a:picLocks noChangeAspect="1"/>
          </p:cNvPicPr>
          <p:nvPr/>
        </p:nvPicPr>
        <p:blipFill rotWithShape="1">
          <a:blip r:embed="rId6"/>
          <a:srcRect t="36917"/>
          <a:stretch/>
        </p:blipFill>
        <p:spPr>
          <a:xfrm>
            <a:off x="8830374" y="4504973"/>
            <a:ext cx="3099882" cy="1983695"/>
          </a:xfrm>
          <a:prstGeom prst="rect">
            <a:avLst/>
          </a:prstGeom>
        </p:spPr>
      </p:pic>
      <p:sp>
        <p:nvSpPr>
          <p:cNvPr id="15" name="Rounded Rectangle 14">
            <a:extLst>
              <a:ext uri="{FF2B5EF4-FFF2-40B4-BE49-F238E27FC236}">
                <a16:creationId xmlns:a16="http://schemas.microsoft.com/office/drawing/2014/main" id="{1E63B034-476C-1647-8CF9-C885654C3076}"/>
              </a:ext>
            </a:extLst>
          </p:cNvPr>
          <p:cNvSpPr/>
          <p:nvPr/>
        </p:nvSpPr>
        <p:spPr>
          <a:xfrm>
            <a:off x="3576470" y="4415637"/>
            <a:ext cx="8580304" cy="2221724"/>
          </a:xfrm>
          <a:prstGeom prst="roundRect">
            <a:avLst>
              <a:gd name="adj" fmla="val 8172"/>
            </a:avLst>
          </a:prstGeom>
          <a:noFill/>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0" eaLnBrk="1" latinLnBrk="0" hangingPunct="1"/>
            <a:endParaRPr lang="en-US" dirty="0"/>
          </a:p>
        </p:txBody>
      </p:sp>
      <p:sp>
        <p:nvSpPr>
          <p:cNvPr id="16" name="TextBox 15">
            <a:extLst>
              <a:ext uri="{FF2B5EF4-FFF2-40B4-BE49-F238E27FC236}">
                <a16:creationId xmlns:a16="http://schemas.microsoft.com/office/drawing/2014/main" id="{3442E942-F9BC-254D-8455-9E73FC618A1D}"/>
              </a:ext>
            </a:extLst>
          </p:cNvPr>
          <p:cNvSpPr txBox="1"/>
          <p:nvPr/>
        </p:nvSpPr>
        <p:spPr>
          <a:xfrm>
            <a:off x="3653540" y="4504973"/>
            <a:ext cx="3484485" cy="369332"/>
          </a:xfrm>
          <a:prstGeom prst="rect">
            <a:avLst/>
          </a:prstGeom>
          <a:noFill/>
        </p:spPr>
        <p:txBody>
          <a:bodyPr wrap="square" rtlCol="0">
            <a:spAutoFit/>
          </a:bodyPr>
          <a:lstStyle/>
          <a:p>
            <a:r>
              <a:rPr lang="en-US" dirty="0"/>
              <a:t>In the process …</a:t>
            </a:r>
          </a:p>
        </p:txBody>
      </p:sp>
      <p:sp>
        <p:nvSpPr>
          <p:cNvPr id="3" name="TextBox 2">
            <a:extLst>
              <a:ext uri="{FF2B5EF4-FFF2-40B4-BE49-F238E27FC236}">
                <a16:creationId xmlns:a16="http://schemas.microsoft.com/office/drawing/2014/main" id="{BC828487-68EE-D24F-971C-38FF27551F59}"/>
              </a:ext>
            </a:extLst>
          </p:cNvPr>
          <p:cNvSpPr txBox="1"/>
          <p:nvPr/>
        </p:nvSpPr>
        <p:spPr>
          <a:xfrm>
            <a:off x="3799183" y="4951632"/>
            <a:ext cx="4709197" cy="1323439"/>
          </a:xfrm>
          <a:prstGeom prst="rect">
            <a:avLst/>
          </a:prstGeom>
          <a:noFill/>
        </p:spPr>
        <p:txBody>
          <a:bodyPr wrap="square" rtlCol="0">
            <a:spAutoFit/>
          </a:bodyPr>
          <a:lstStyle/>
          <a:p>
            <a:r>
              <a:rPr lang="en-US" sz="2000" u="sng" dirty="0"/>
              <a:t>Reinforcement learning</a:t>
            </a:r>
            <a:r>
              <a:rPr lang="en-US" dirty="0"/>
              <a:t> :</a:t>
            </a:r>
          </a:p>
          <a:p>
            <a:pPr marL="285750" indent="-285750">
              <a:buFont typeface="Arial" panose="020B0604020202020204" pitchFamily="34" charset="0"/>
              <a:buChar char="•"/>
            </a:pPr>
            <a:r>
              <a:rPr lang="en-US" sz="2000" dirty="0"/>
              <a:t>Learn the combined optimal policy for all cars using reinforcement</a:t>
            </a:r>
            <a:r>
              <a:rPr lang="he-IL" sz="2000" dirty="0"/>
              <a:t> </a:t>
            </a:r>
            <a:r>
              <a:rPr lang="en-US" sz="2000" dirty="0"/>
              <a:t>learning methods</a:t>
            </a:r>
          </a:p>
        </p:txBody>
      </p:sp>
    </p:spTree>
    <p:extLst>
      <p:ext uri="{BB962C8B-B14F-4D97-AF65-F5344CB8AC3E}">
        <p14:creationId xmlns:p14="http://schemas.microsoft.com/office/powerpoint/2010/main" val="39116740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737C9-34C4-AA4F-BBB2-85C6C909B9B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759B9B4-AF85-9A44-BDB6-D972051A7C7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explained</a:t>
            </a:r>
            <a:endParaRPr lang="en-US" sz="4800" b="1" dirty="0">
              <a:solidFill>
                <a:schemeClr val="bg1"/>
              </a:solidFill>
            </a:endParaRPr>
          </a:p>
        </p:txBody>
      </p:sp>
      <p:sp>
        <p:nvSpPr>
          <p:cNvPr id="6" name="Content Placeholder 2">
            <a:extLst>
              <a:ext uri="{FF2B5EF4-FFF2-40B4-BE49-F238E27FC236}">
                <a16:creationId xmlns:a16="http://schemas.microsoft.com/office/drawing/2014/main" id="{B57D5742-2422-4342-AECC-E10D3093FC45}"/>
              </a:ext>
            </a:extLst>
          </p:cNvPr>
          <p:cNvSpPr>
            <a:spLocks noGrp="1"/>
          </p:cNvSpPr>
          <p:nvPr>
            <p:ph idx="1"/>
          </p:nvPr>
        </p:nvSpPr>
        <p:spPr>
          <a:xfrm>
            <a:off x="2868997" y="1061444"/>
            <a:ext cx="10515600" cy="4351338"/>
          </a:xfrm>
        </p:spPr>
        <p:txBody>
          <a:bodyPr>
            <a:normAutofit/>
          </a:bodyPr>
          <a:lstStyle/>
          <a:p>
            <a:r>
              <a:rPr lang="en-US" dirty="0"/>
              <a:t>State:</a:t>
            </a:r>
          </a:p>
          <a:p>
            <a:pPr lvl="1"/>
            <a:r>
              <a:rPr lang="en-US" dirty="0"/>
              <a:t>Request information - </a:t>
            </a:r>
          </a:p>
          <a:p>
            <a:pPr lvl="2"/>
            <a:r>
              <a:rPr lang="en-US" dirty="0"/>
              <a:t>Location</a:t>
            </a:r>
          </a:p>
          <a:p>
            <a:pPr lvl="2"/>
            <a:r>
              <a:rPr lang="en-US" dirty="0"/>
              <a:t>Time until opened</a:t>
            </a:r>
          </a:p>
          <a:p>
            <a:pPr lvl="2"/>
            <a:r>
              <a:rPr lang="en-US" dirty="0"/>
              <a:t>Time until closed</a:t>
            </a:r>
          </a:p>
          <a:p>
            <a:pPr lvl="2"/>
            <a:r>
              <a:rPr lang="en-US" dirty="0"/>
              <a:t>Status (closed/opened)</a:t>
            </a:r>
          </a:p>
          <a:p>
            <a:pPr lvl="2"/>
            <a:r>
              <a:rPr lang="en-US" dirty="0"/>
              <a:t>Reward for reaching request</a:t>
            </a:r>
          </a:p>
          <a:p>
            <a:pPr lvl="2"/>
            <a:r>
              <a:rPr lang="en-US" dirty="0"/>
              <a:t>Penalty for canceling request</a:t>
            </a:r>
          </a:p>
          <a:p>
            <a:pPr lvl="1"/>
            <a:r>
              <a:rPr lang="en-US" dirty="0"/>
              <a:t>Car information – </a:t>
            </a:r>
          </a:p>
          <a:p>
            <a:pPr lvl="2"/>
            <a:r>
              <a:rPr lang="en-US" dirty="0"/>
              <a:t>Current location</a:t>
            </a:r>
          </a:p>
          <a:p>
            <a:pPr lvl="2"/>
            <a:r>
              <a:rPr lang="en-US" dirty="0"/>
              <a:t>List of requests reached</a:t>
            </a:r>
          </a:p>
          <a:p>
            <a:pPr lvl="1"/>
            <a:endParaRPr lang="en-US" dirty="0"/>
          </a:p>
          <a:p>
            <a:pPr lvl="1"/>
            <a:endParaRPr lang="en-US" dirty="0"/>
          </a:p>
        </p:txBody>
      </p:sp>
      <p:pic>
        <p:nvPicPr>
          <p:cNvPr id="7" name="Picture 6">
            <a:extLst>
              <a:ext uri="{FF2B5EF4-FFF2-40B4-BE49-F238E27FC236}">
                <a16:creationId xmlns:a16="http://schemas.microsoft.com/office/drawing/2014/main" id="{21630E90-3972-B84D-80BD-5EA04B2BBEBE}"/>
              </a:ext>
            </a:extLst>
          </p:cNvPr>
          <p:cNvPicPr>
            <a:picLocks noChangeAspect="1"/>
          </p:cNvPicPr>
          <p:nvPr/>
        </p:nvPicPr>
        <p:blipFill>
          <a:blip r:embed="rId3"/>
          <a:stretch>
            <a:fillRect/>
          </a:stretch>
        </p:blipFill>
        <p:spPr>
          <a:xfrm>
            <a:off x="8321822" y="77881"/>
            <a:ext cx="3870178" cy="3351119"/>
          </a:xfrm>
          <a:prstGeom prst="rect">
            <a:avLst/>
          </a:prstGeom>
        </p:spPr>
      </p:pic>
      <p:grpSp>
        <p:nvGrpSpPr>
          <p:cNvPr id="8" name="Group 7">
            <a:extLst>
              <a:ext uri="{FF2B5EF4-FFF2-40B4-BE49-F238E27FC236}">
                <a16:creationId xmlns:a16="http://schemas.microsoft.com/office/drawing/2014/main" id="{3CD80683-A482-194A-80A0-07F659AE2C19}"/>
              </a:ext>
            </a:extLst>
          </p:cNvPr>
          <p:cNvGrpSpPr/>
          <p:nvPr/>
        </p:nvGrpSpPr>
        <p:grpSpPr>
          <a:xfrm>
            <a:off x="6701883" y="3429000"/>
            <a:ext cx="5648161" cy="3429000"/>
            <a:chOff x="6434666" y="385763"/>
            <a:chExt cx="5757333" cy="3881438"/>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EAFD47-86B5-DE48-8AF6-5EA9575C0CA3}"/>
                    </a:ext>
                  </a:extLst>
                </p:cNvPr>
                <p:cNvGraphicFramePr/>
                <p:nvPr>
                  <p:extLst>
                    <p:ext uri="{D42A27DB-BD31-4B8C-83A1-F6EECF244321}">
                      <p14:modId xmlns:p14="http://schemas.microsoft.com/office/powerpoint/2010/main" val="598741069"/>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BF86019-2AAC-0D4F-BF69-D4A8611DA4E2}"/>
                    </a:ext>
                  </a:extLst>
                </p:cNvPr>
                <p:cNvGraphicFramePr/>
                <p:nvPr>
                  <p:extLst>
                    <p:ext uri="{D42A27DB-BD31-4B8C-83A1-F6EECF244321}">
                      <p14:modId xmlns:p14="http://schemas.microsoft.com/office/powerpoint/2010/main" val="4115640717"/>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0" name="TextBox 9">
              <a:extLst>
                <a:ext uri="{FF2B5EF4-FFF2-40B4-BE49-F238E27FC236}">
                  <a16:creationId xmlns:a16="http://schemas.microsoft.com/office/drawing/2014/main" id="{78665558-0681-FB4D-98A1-7EC12148FD9C}"/>
                </a:ext>
              </a:extLst>
            </p:cNvPr>
            <p:cNvSpPr txBox="1"/>
            <p:nvPr/>
          </p:nvSpPr>
          <p:spPr>
            <a:xfrm>
              <a:off x="9860046" y="993395"/>
              <a:ext cx="880534" cy="769441"/>
            </a:xfrm>
            <a:prstGeom prst="rect">
              <a:avLst/>
            </a:prstGeom>
            <a:noFill/>
          </p:spPr>
          <p:txBody>
            <a:bodyPr wrap="square" rtlCol="0">
              <a:spAutoFit/>
            </a:bodyPr>
            <a:lstStyle/>
            <a:p>
              <a:r>
                <a:rPr lang="en-US" sz="4400" dirty="0"/>
                <a:t>…</a:t>
              </a:r>
            </a:p>
          </p:txBody>
        </p:sp>
        <p:sp>
          <p:nvSpPr>
            <p:cNvPr id="11" name="TextBox 10">
              <a:extLst>
                <a:ext uri="{FF2B5EF4-FFF2-40B4-BE49-F238E27FC236}">
                  <a16:creationId xmlns:a16="http://schemas.microsoft.com/office/drawing/2014/main" id="{89E2AD89-C38B-AC40-A940-9E679E8A5371}"/>
                </a:ext>
              </a:extLst>
            </p:cNvPr>
            <p:cNvSpPr txBox="1"/>
            <p:nvPr/>
          </p:nvSpPr>
          <p:spPr>
            <a:xfrm rot="5400000">
              <a:off x="10062341" y="3435118"/>
              <a:ext cx="681391" cy="400110"/>
            </a:xfrm>
            <a:prstGeom prst="rect">
              <a:avLst/>
            </a:prstGeom>
            <a:noFill/>
          </p:spPr>
          <p:txBody>
            <a:bodyPr wrap="square" rtlCol="0">
              <a:spAutoFit/>
            </a:bodyPr>
            <a:lstStyle/>
            <a:p>
              <a:r>
                <a:rPr lang="en-US" sz="2000" dirty="0"/>
                <a:t>…</a:t>
              </a:r>
            </a:p>
          </p:txBody>
        </p:sp>
        <p:sp>
          <p:nvSpPr>
            <p:cNvPr id="12" name="TextBox 11">
              <a:extLst>
                <a:ext uri="{FF2B5EF4-FFF2-40B4-BE49-F238E27FC236}">
                  <a16:creationId xmlns:a16="http://schemas.microsoft.com/office/drawing/2014/main" id="{F0E8E696-1F66-2343-9388-46DB8CAB1557}"/>
                </a:ext>
              </a:extLst>
            </p:cNvPr>
            <p:cNvSpPr txBox="1"/>
            <p:nvPr/>
          </p:nvSpPr>
          <p:spPr>
            <a:xfrm rot="5400000">
              <a:off x="8761726" y="3435118"/>
              <a:ext cx="681391" cy="400110"/>
            </a:xfrm>
            <a:prstGeom prst="rect">
              <a:avLst/>
            </a:prstGeom>
            <a:noFill/>
          </p:spPr>
          <p:txBody>
            <a:bodyPr wrap="square" rtlCol="0">
              <a:spAutoFit/>
            </a:bodyPr>
            <a:lstStyle/>
            <a:p>
              <a:r>
                <a:rPr lang="en-US" sz="2000" dirty="0"/>
                <a:t>…</a:t>
              </a:r>
            </a:p>
          </p:txBody>
        </p:sp>
        <p:sp>
          <p:nvSpPr>
            <p:cNvPr id="13" name="TextBox 12">
              <a:extLst>
                <a:ext uri="{FF2B5EF4-FFF2-40B4-BE49-F238E27FC236}">
                  <a16:creationId xmlns:a16="http://schemas.microsoft.com/office/drawing/2014/main" id="{E38CD2E0-8163-DE4F-B5FC-15D5C2D9AD03}"/>
                </a:ext>
              </a:extLst>
            </p:cNvPr>
            <p:cNvSpPr txBox="1"/>
            <p:nvPr/>
          </p:nvSpPr>
          <p:spPr>
            <a:xfrm rot="5400000">
              <a:off x="7385709" y="3460990"/>
              <a:ext cx="681391" cy="400110"/>
            </a:xfrm>
            <a:prstGeom prst="rect">
              <a:avLst/>
            </a:prstGeom>
            <a:noFill/>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2F92A935-AF5D-AB4B-A6E2-6E09C0D98557}"/>
                </a:ext>
              </a:extLst>
            </p:cNvPr>
            <p:cNvSpPr txBox="1"/>
            <p:nvPr/>
          </p:nvSpPr>
          <p:spPr>
            <a:xfrm rot="5400000">
              <a:off x="11393678" y="3460991"/>
              <a:ext cx="681391" cy="400110"/>
            </a:xfrm>
            <a:prstGeom prst="rect">
              <a:avLst/>
            </a:prstGeom>
            <a:noFill/>
          </p:spPr>
          <p:txBody>
            <a:bodyPr wrap="square" rtlCol="0">
              <a:spAutoFit/>
            </a:bodyPr>
            <a:lstStyle/>
            <a:p>
              <a:r>
                <a:rPr lang="en-US" sz="2000" dirty="0"/>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DBE745-BF26-B041-81E7-323AE2E72AC8}"/>
                  </a:ext>
                </a:extLst>
              </p:cNvPr>
              <p:cNvSpPr txBox="1"/>
              <p:nvPr/>
            </p:nvSpPr>
            <p:spPr>
              <a:xfrm>
                <a:off x="2626552" y="5412782"/>
                <a:ext cx="4437010" cy="1754326"/>
              </a:xfrm>
              <a:prstGeom prst="rect">
                <a:avLst/>
              </a:prstGeom>
              <a:noFill/>
            </p:spPr>
            <p:txBody>
              <a:bodyPr wrap="square" rtlCol="0">
                <a:spAutoFit/>
              </a:bodyPr>
              <a:lstStyle/>
              <a:p>
                <a:r>
                  <a:rPr lang="en-US" dirty="0"/>
                  <a:t>K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sup>
                    </m:sSup>
                  </m:oMath>
                </a14:m>
                <a:r>
                  <a:rPr lang="en-US" dirty="0"/>
                  <a:t>, number of possible action combinations per time</a:t>
                </a:r>
              </a:p>
              <a:p>
                <a:r>
                  <a:rPr lang="en-US" dirty="0"/>
                  <a:t>G = goal cost (cost of being in state S)</a:t>
                </a:r>
              </a:p>
              <a:p>
                <a:r>
                  <a:rPr lang="en-US" dirty="0"/>
                  <a:t>H = heuristic cost (future cost if this state is chosen)</a:t>
                </a:r>
              </a:p>
              <a:p>
                <a:endParaRPr lang="en-US" dirty="0"/>
              </a:p>
            </p:txBody>
          </p:sp>
        </mc:Choice>
        <mc:Fallback xmlns="">
          <p:sp>
            <p:nvSpPr>
              <p:cNvPr id="15" name="TextBox 14">
                <a:extLst>
                  <a:ext uri="{FF2B5EF4-FFF2-40B4-BE49-F238E27FC236}">
                    <a16:creationId xmlns:a16="http://schemas.microsoft.com/office/drawing/2014/main" id="{EADBE745-BF26-B041-81E7-323AE2E72AC8}"/>
                  </a:ext>
                </a:extLst>
              </p:cNvPr>
              <p:cNvSpPr txBox="1">
                <a:spLocks noRot="1" noChangeAspect="1" noMove="1" noResize="1" noEditPoints="1" noAdjustHandles="1" noChangeArrowheads="1" noChangeShapeType="1" noTextEdit="1"/>
              </p:cNvSpPr>
              <p:nvPr/>
            </p:nvSpPr>
            <p:spPr>
              <a:xfrm>
                <a:off x="2626552" y="5412782"/>
                <a:ext cx="4437010" cy="1754326"/>
              </a:xfrm>
              <a:prstGeom prst="rect">
                <a:avLst/>
              </a:prstGeom>
              <a:blipFill>
                <a:blip r:embed="rId13"/>
                <a:stretch>
                  <a:fillRect l="-1143" t="-1439"/>
                </a:stretch>
              </a:blipFill>
            </p:spPr>
            <p:txBody>
              <a:bodyPr/>
              <a:lstStyle/>
              <a:p>
                <a:r>
                  <a:rPr lang="en-US">
                    <a:noFill/>
                  </a:rPr>
                  <a:t> </a:t>
                </a:r>
              </a:p>
            </p:txBody>
          </p:sp>
        </mc:Fallback>
      </mc:AlternateContent>
    </p:spTree>
    <p:extLst>
      <p:ext uri="{BB962C8B-B14F-4D97-AF65-F5344CB8AC3E}">
        <p14:creationId xmlns:p14="http://schemas.microsoft.com/office/powerpoint/2010/main" val="140490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ssolve">
                                      <p:cBhvr>
                                        <p:cTn id="25" dur="500"/>
                                        <p:tgtEl>
                                          <p:spTgt spid="6">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ssolve">
                                      <p:cBhvr>
                                        <p:cTn id="28" dur="500"/>
                                        <p:tgtEl>
                                          <p:spTgt spid="6">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ssolve">
                                      <p:cBhvr>
                                        <p:cTn id="31" dur="500"/>
                                        <p:tgtEl>
                                          <p:spTgt spid="6">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par>
                                <p:cTn id="46" presetID="9"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A063-538B-3348-8394-F4E896528694}"/>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A2CB5077-8F67-0440-9D8B-39BBFB3923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heuristic</a:t>
            </a:r>
            <a:endParaRPr lang="en-US" sz="4800" b="1" dirty="0">
              <a:solidFill>
                <a:schemeClr val="bg1"/>
              </a:solidFill>
            </a:endParaRPr>
          </a:p>
        </p:txBody>
      </p:sp>
      <p:sp>
        <p:nvSpPr>
          <p:cNvPr id="7" name="Rounded Rectangle 6">
            <a:extLst>
              <a:ext uri="{FF2B5EF4-FFF2-40B4-BE49-F238E27FC236}">
                <a16:creationId xmlns:a16="http://schemas.microsoft.com/office/drawing/2014/main" id="{A0BAC186-C167-3D41-A257-A3114D1D7521}"/>
              </a:ext>
            </a:extLst>
          </p:cNvPr>
          <p:cNvSpPr/>
          <p:nvPr/>
        </p:nvSpPr>
        <p:spPr>
          <a:xfrm>
            <a:off x="6096000" y="2527213"/>
            <a:ext cx="2743200" cy="105924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Find nearest car to event</a:t>
            </a:r>
          </a:p>
        </p:txBody>
      </p:sp>
      <p:sp>
        <p:nvSpPr>
          <p:cNvPr id="8" name="Rounded Rectangle 7">
            <a:extLst>
              <a:ext uri="{FF2B5EF4-FFF2-40B4-BE49-F238E27FC236}">
                <a16:creationId xmlns:a16="http://schemas.microsoft.com/office/drawing/2014/main" id="{690EAB12-8707-DE48-AD3F-6571882195DF}"/>
              </a:ext>
            </a:extLst>
          </p:cNvPr>
          <p:cNvSpPr/>
          <p:nvPr/>
        </p:nvSpPr>
        <p:spPr>
          <a:xfrm>
            <a:off x="4246750" y="4502442"/>
            <a:ext cx="2620538"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event being canceled</a:t>
            </a:r>
          </a:p>
        </p:txBody>
      </p:sp>
      <p:sp>
        <p:nvSpPr>
          <p:cNvPr id="9" name="Rounded Rectangle 8">
            <a:extLst>
              <a:ext uri="{FF2B5EF4-FFF2-40B4-BE49-F238E27FC236}">
                <a16:creationId xmlns:a16="http://schemas.microsoft.com/office/drawing/2014/main" id="{8D9745E2-75EC-B348-8648-BFF411221E4A}"/>
              </a:ext>
            </a:extLst>
          </p:cNvPr>
          <p:cNvSpPr/>
          <p:nvPr/>
        </p:nvSpPr>
        <p:spPr>
          <a:xfrm>
            <a:off x="8184693" y="4502442"/>
            <a:ext cx="2842976"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driving to event + cost of event waiting + reward for closing event</a:t>
            </a:r>
          </a:p>
        </p:txBody>
      </p:sp>
      <p:cxnSp>
        <p:nvCxnSpPr>
          <p:cNvPr id="11" name="Straight Arrow Connector 10">
            <a:extLst>
              <a:ext uri="{FF2B5EF4-FFF2-40B4-BE49-F238E27FC236}">
                <a16:creationId xmlns:a16="http://schemas.microsoft.com/office/drawing/2014/main" id="{9F9C0162-9F91-4F42-AF53-2F95F006D6E9}"/>
              </a:ext>
            </a:extLst>
          </p:cNvPr>
          <p:cNvCxnSpPr>
            <a:cxnSpLocks/>
            <a:endCxn id="8" idx="0"/>
          </p:cNvCxnSpPr>
          <p:nvPr/>
        </p:nvCxnSpPr>
        <p:spPr>
          <a:xfrm>
            <a:off x="5557019"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60CABA-5A13-0A47-A775-AB1F5022FA24}"/>
              </a:ext>
            </a:extLst>
          </p:cNvPr>
          <p:cNvCxnSpPr>
            <a:cxnSpLocks/>
            <a:endCxn id="7" idx="1"/>
          </p:cNvCxnSpPr>
          <p:nvPr/>
        </p:nvCxnSpPr>
        <p:spPr>
          <a:xfrm>
            <a:off x="5557019" y="3056836"/>
            <a:ext cx="5389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45A309-4F14-9A47-BBB8-2DFF83596F82}"/>
              </a:ext>
            </a:extLst>
          </p:cNvPr>
          <p:cNvCxnSpPr>
            <a:cxnSpLocks/>
          </p:cNvCxnSpPr>
          <p:nvPr/>
        </p:nvCxnSpPr>
        <p:spPr>
          <a:xfrm>
            <a:off x="9606181"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DEDDFB-A0AA-C745-9FAD-E28CF39A04DF}"/>
              </a:ext>
            </a:extLst>
          </p:cNvPr>
          <p:cNvCxnSpPr>
            <a:cxnSpLocks/>
            <a:stCxn id="7" idx="3"/>
          </p:cNvCxnSpPr>
          <p:nvPr/>
        </p:nvCxnSpPr>
        <p:spPr>
          <a:xfrm>
            <a:off x="8839200" y="3056836"/>
            <a:ext cx="76698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7622EB-0394-AB48-8DCF-39F6EFE35F46}"/>
                  </a:ext>
                </a:extLst>
              </p:cNvPr>
              <p:cNvSpPr txBox="1"/>
              <p:nvPr/>
            </p:nvSpPr>
            <p:spPr>
              <a:xfrm>
                <a:off x="9606181" y="3979869"/>
                <a:ext cx="26582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&lt;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4" name="TextBox 23">
                <a:extLst>
                  <a:ext uri="{FF2B5EF4-FFF2-40B4-BE49-F238E27FC236}">
                    <a16:creationId xmlns:a16="http://schemas.microsoft.com/office/drawing/2014/main" id="{AB7622EB-0394-AB48-8DCF-39F6EFE35F46}"/>
                  </a:ext>
                </a:extLst>
              </p:cNvPr>
              <p:cNvSpPr txBox="1">
                <a:spLocks noRot="1" noChangeAspect="1" noMove="1" noResize="1" noEditPoints="1" noAdjustHandles="1" noChangeArrowheads="1" noChangeShapeType="1" noTextEdit="1"/>
              </p:cNvSpPr>
              <p:nvPr/>
            </p:nvSpPr>
            <p:spPr>
              <a:xfrm>
                <a:off x="9606181" y="3979869"/>
                <a:ext cx="265829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7DF278-59F1-0E45-8734-289D11852DAD}"/>
                  </a:ext>
                </a:extLst>
              </p:cNvPr>
              <p:cNvSpPr txBox="1"/>
              <p:nvPr/>
            </p:nvSpPr>
            <p:spPr>
              <a:xfrm>
                <a:off x="3195794" y="4093760"/>
                <a:ext cx="2542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5" name="TextBox 24">
                <a:extLst>
                  <a:ext uri="{FF2B5EF4-FFF2-40B4-BE49-F238E27FC236}">
                    <a16:creationId xmlns:a16="http://schemas.microsoft.com/office/drawing/2014/main" id="{C77DF278-59F1-0E45-8734-289D11852DAD}"/>
                  </a:ext>
                </a:extLst>
              </p:cNvPr>
              <p:cNvSpPr txBox="1">
                <a:spLocks noRot="1" noChangeAspect="1" noMove="1" noResize="1" noEditPoints="1" noAdjustHandles="1" noChangeArrowheads="1" noChangeShapeType="1" noTextEdit="1"/>
              </p:cNvSpPr>
              <p:nvPr/>
            </p:nvSpPr>
            <p:spPr>
              <a:xfrm>
                <a:off x="3195794" y="4093760"/>
                <a:ext cx="25424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6D766B-9B20-704E-A51A-035B47850D31}"/>
                  </a:ext>
                </a:extLst>
              </p:cNvPr>
              <p:cNvSpPr txBox="1"/>
              <p:nvPr/>
            </p:nvSpPr>
            <p:spPr>
              <a:xfrm>
                <a:off x="2514597" y="57434"/>
                <a:ext cx="4404730" cy="1984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a:p>
              <a:p>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 expected cost of event I</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dirty="0"/>
                  <a:t> – number of events still opened</a:t>
                </a:r>
              </a:p>
              <a:p>
                <a:pPr marL="285750" indent="-285750">
                  <a:buFont typeface="Arial" panose="020B0604020202020204" pitchFamily="34" charset="0"/>
                  <a:buChar char="•"/>
                </a:pPr>
                <a:endParaRPr lang="en-US" dirty="0"/>
              </a:p>
            </p:txBody>
          </p:sp>
        </mc:Choice>
        <mc:Fallback xmlns="">
          <p:sp>
            <p:nvSpPr>
              <p:cNvPr id="30" name="TextBox 29">
                <a:extLst>
                  <a:ext uri="{FF2B5EF4-FFF2-40B4-BE49-F238E27FC236}">
                    <a16:creationId xmlns:a16="http://schemas.microsoft.com/office/drawing/2014/main" id="{A86D766B-9B20-704E-A51A-035B47850D31}"/>
                  </a:ext>
                </a:extLst>
              </p:cNvPr>
              <p:cNvSpPr txBox="1">
                <a:spLocks noRot="1" noChangeAspect="1" noMove="1" noResize="1" noEditPoints="1" noAdjustHandles="1" noChangeArrowheads="1" noChangeShapeType="1" noTextEdit="1"/>
              </p:cNvSpPr>
              <p:nvPr/>
            </p:nvSpPr>
            <p:spPr>
              <a:xfrm>
                <a:off x="2514597" y="57434"/>
                <a:ext cx="4404730" cy="1984902"/>
              </a:xfrm>
              <a:prstGeom prst="rect">
                <a:avLst/>
              </a:prstGeom>
              <a:blipFill>
                <a:blip r:embed="rId5"/>
                <a:stretch>
                  <a:fillRect l="-5460" t="-40764" b="-10191"/>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82E7F2E-FAFF-5642-B8AD-77B529356F76}"/>
              </a:ext>
            </a:extLst>
          </p:cNvPr>
          <p:cNvSpPr/>
          <p:nvPr/>
        </p:nvSpPr>
        <p:spPr>
          <a:xfrm>
            <a:off x="6309731" y="965739"/>
            <a:ext cx="2315737" cy="1059245"/>
          </a:xfrm>
          <a:prstGeom prst="round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 each future/open event:</a:t>
            </a:r>
          </a:p>
        </p:txBody>
      </p:sp>
      <p:cxnSp>
        <p:nvCxnSpPr>
          <p:cNvPr id="34" name="Straight Arrow Connector 33">
            <a:extLst>
              <a:ext uri="{FF2B5EF4-FFF2-40B4-BE49-F238E27FC236}">
                <a16:creationId xmlns:a16="http://schemas.microsoft.com/office/drawing/2014/main" id="{52689D78-A265-BE46-B790-9435D3B53CB2}"/>
              </a:ext>
            </a:extLst>
          </p:cNvPr>
          <p:cNvCxnSpPr>
            <a:cxnSpLocks/>
            <a:stCxn id="33" idx="2"/>
            <a:endCxn id="7" idx="0"/>
          </p:cNvCxnSpPr>
          <p:nvPr/>
        </p:nvCxnSpPr>
        <p:spPr>
          <a:xfrm>
            <a:off x="7467600" y="2024984"/>
            <a:ext cx="0" cy="502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BDE6F4-20B7-6049-B92F-8DB50CC9ABDE}"/>
                  </a:ext>
                </a:extLst>
              </p:cNvPr>
              <p:cNvSpPr txBox="1"/>
              <p:nvPr/>
            </p:nvSpPr>
            <p:spPr>
              <a:xfrm>
                <a:off x="2542478" y="6191350"/>
                <a:ext cx="54864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oMath>
                </a14:m>
                <a:r>
                  <a:rPr lang="en-US" dirty="0"/>
                  <a:t> - distance between car and event</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𝑐𝑙𝑜𝑠𝑒</m:t>
                        </m:r>
                      </m:sub>
                    </m:sSub>
                  </m:oMath>
                </a14:m>
                <a:r>
                  <a:rPr lang="en-US" dirty="0"/>
                  <a:t> - number of time steps until event closes</a:t>
                </a:r>
              </a:p>
            </p:txBody>
          </p:sp>
        </mc:Choice>
        <mc:Fallback xmlns="">
          <p:sp>
            <p:nvSpPr>
              <p:cNvPr id="37" name="TextBox 36">
                <a:extLst>
                  <a:ext uri="{FF2B5EF4-FFF2-40B4-BE49-F238E27FC236}">
                    <a16:creationId xmlns:a16="http://schemas.microsoft.com/office/drawing/2014/main" id="{6CBDE6F4-20B7-6049-B92F-8DB50CC9ABDE}"/>
                  </a:ext>
                </a:extLst>
              </p:cNvPr>
              <p:cNvSpPr txBox="1">
                <a:spLocks noRot="1" noChangeAspect="1" noMove="1" noResize="1" noEditPoints="1" noAdjustHandles="1" noChangeArrowheads="1" noChangeShapeType="1" noTextEdit="1"/>
              </p:cNvSpPr>
              <p:nvPr/>
            </p:nvSpPr>
            <p:spPr>
              <a:xfrm>
                <a:off x="2542478" y="6191350"/>
                <a:ext cx="5486400" cy="646331"/>
              </a:xfrm>
              <a:prstGeom prst="rect">
                <a:avLst/>
              </a:prstGeom>
              <a:blipFill>
                <a:blip r:embed="rId6"/>
                <a:stretch>
                  <a:fillRect l="-462"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19251079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4" grpId="0"/>
      <p:bldP spid="25" grpId="0"/>
      <p:bldP spid="3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10044-0938-FD4A-A80A-D8DDDE18DD0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FB42903-092C-4B4C-8BEE-BABC6E18EA0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8" name="TextBox 7">
            <a:extLst>
              <a:ext uri="{FF2B5EF4-FFF2-40B4-BE49-F238E27FC236}">
                <a16:creationId xmlns:a16="http://schemas.microsoft.com/office/drawing/2014/main" id="{B54648CF-1D45-574C-AE61-9E1281ECF555}"/>
              </a:ext>
            </a:extLst>
          </p:cNvPr>
          <p:cNvSpPr txBox="1"/>
          <p:nvPr/>
        </p:nvSpPr>
        <p:spPr>
          <a:xfrm>
            <a:off x="3248139" y="3769798"/>
            <a:ext cx="2681110" cy="523220"/>
          </a:xfrm>
          <a:prstGeom prst="rect">
            <a:avLst/>
          </a:prstGeom>
          <a:noFill/>
        </p:spPr>
        <p:txBody>
          <a:bodyPr wrap="square" rtlCol="0">
            <a:spAutoFit/>
          </a:bodyPr>
          <a:lstStyle/>
          <a:p>
            <a:pPr marL="0" algn="l" defTabSz="457200" eaLnBrk="1" latinLnBrk="0" hangingPunct="1"/>
            <a:r>
              <a:rPr lang="en-US" sz="2800" b="1" dirty="0"/>
              <a:t>Constraints</a:t>
            </a:r>
          </a:p>
        </p:txBody>
      </p:sp>
      <p:sp>
        <p:nvSpPr>
          <p:cNvPr id="9" name="TextBox 8">
            <a:extLst>
              <a:ext uri="{FF2B5EF4-FFF2-40B4-BE49-F238E27FC236}">
                <a16:creationId xmlns:a16="http://schemas.microsoft.com/office/drawing/2014/main" id="{E6BD5F9F-55B1-5549-B45B-461C677A7302}"/>
              </a:ext>
            </a:extLst>
          </p:cNvPr>
          <p:cNvSpPr txBox="1"/>
          <p:nvPr/>
        </p:nvSpPr>
        <p:spPr>
          <a:xfrm>
            <a:off x="3248139" y="12543"/>
            <a:ext cx="2681110" cy="523220"/>
          </a:xfrm>
          <a:prstGeom prst="rect">
            <a:avLst/>
          </a:prstGeom>
          <a:noFill/>
        </p:spPr>
        <p:txBody>
          <a:bodyPr wrap="square" rtlCol="0">
            <a:spAutoFit/>
          </a:bodyPr>
          <a:lstStyle/>
          <a:p>
            <a:pPr marL="0" algn="l" defTabSz="457200" eaLnBrk="1" latinLnBrk="0" hangingPunct="1"/>
            <a:r>
              <a:rPr lang="en-US" sz="2800" b="1" dirty="0"/>
              <a:t>Variables</a:t>
            </a:r>
            <a:r>
              <a:rPr lang="en-US" sz="28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5AE4B4-55D4-0643-8102-F05A4F112181}"/>
                  </a:ext>
                </a:extLst>
              </p:cNvPr>
              <p:cNvSpPr txBox="1"/>
              <p:nvPr/>
            </p:nvSpPr>
            <p:spPr>
              <a:xfrm>
                <a:off x="2542478" y="379763"/>
                <a:ext cx="9545381" cy="2239909"/>
              </a:xfrm>
              <a:prstGeom prst="rect">
                <a:avLst/>
              </a:prstGeom>
              <a:noFill/>
            </p:spPr>
            <p:txBody>
              <a:bodyPr wrap="square" numCol="2" rtlCol="0">
                <a:spAutoFit/>
              </a:bodyPr>
              <a:lstStyle/>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b="0" dirty="0">
                    <a:latin typeface="Cambria Math" panose="02040503050406030204" pitchFamily="18" charset="0"/>
                  </a:rPr>
                  <a:t> - </a:t>
                </a:r>
                <a:r>
                  <a:rPr lang="en-US" dirty="0"/>
                  <a:t>indicator if request c if first in car k’s route</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0" smtClean="0">
                                <a:latin typeface="Cambria Math" panose="02040503050406030204" pitchFamily="18" charset="0"/>
                              </a:rPr>
                              <m:t>′</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a:t>
                </a:r>
                <a:r>
                  <a:rPr lang="en-US" dirty="0"/>
                  <a:t>indicator if request c is picked up after request c’</a:t>
                </a:r>
              </a:p>
              <a:p>
                <a:pPr>
                  <a:lnSpc>
                    <a:spcPct val="150000"/>
                  </a:lnSpc>
                </a:pPr>
                <a:endParaRPr lang="en-US" i="1" dirty="0">
                  <a:latin typeface="Cambria Math" panose="02040503050406030204" pitchFamily="18" charset="0"/>
                </a:endParaRPr>
              </a:p>
              <a:p>
                <a:pPr>
                  <a:lnSpc>
                    <a:spcPct val="150000"/>
                  </a:lnSpc>
                </a:pPr>
                <a:endParaRPr lang="en-US" i="1" dirty="0">
                  <a:latin typeface="Cambria Math" panose="02040503050406030204" pitchFamily="18"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𝑐</m:t>
                        </m:r>
                      </m:sub>
                    </m:sSub>
                  </m:oMath>
                </a14:m>
                <a:r>
                  <a:rPr lang="en-US" dirty="0"/>
                  <a:t> - indicator if request c is picked up</a:t>
                </a:r>
              </a:p>
              <a:p>
                <a:pPr>
                  <a:lnSpc>
                    <a:spcPct val="150000"/>
                  </a:lnSpc>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 </m:t>
                        </m:r>
                      </m:sub>
                    </m:sSub>
                  </m:oMath>
                </a14:m>
                <a:r>
                  <a:rPr lang="en-US" dirty="0"/>
                  <a:t> – reward for choosing path </a:t>
                </a:r>
                <a:r>
                  <a:rPr lang="en-US" dirty="0" err="1"/>
                  <a:t>c’,c</a:t>
                </a:r>
                <a:r>
                  <a:rPr lang="en-US" dirty="0"/>
                  <a:t> </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time request c is picked up</a:t>
                </a:r>
              </a:p>
            </p:txBody>
          </p:sp>
        </mc:Choice>
        <mc:Fallback xmlns="">
          <p:sp>
            <p:nvSpPr>
              <p:cNvPr id="10" name="TextBox 9">
                <a:extLst>
                  <a:ext uri="{FF2B5EF4-FFF2-40B4-BE49-F238E27FC236}">
                    <a16:creationId xmlns:a16="http://schemas.microsoft.com/office/drawing/2014/main" id="{9F5AE4B4-55D4-0643-8102-F05A4F112181}"/>
                  </a:ext>
                </a:extLst>
              </p:cNvPr>
              <p:cNvSpPr txBox="1">
                <a:spLocks noRot="1" noChangeAspect="1" noMove="1" noResize="1" noEditPoints="1" noAdjustHandles="1" noChangeArrowheads="1" noChangeShapeType="1" noTextEdit="1"/>
              </p:cNvSpPr>
              <p:nvPr/>
            </p:nvSpPr>
            <p:spPr>
              <a:xfrm>
                <a:off x="2542478" y="379763"/>
                <a:ext cx="9545381" cy="2239909"/>
              </a:xfrm>
              <a:prstGeom prst="rect">
                <a:avLst/>
              </a:prstGeom>
              <a:blipFill>
                <a:blip r:embed="rId3"/>
                <a:stretch>
                  <a:fillRect l="-398"/>
                </a:stretch>
              </a:blipFill>
            </p:spPr>
            <p:txBody>
              <a:bodyPr/>
              <a:lstStyle/>
              <a:p>
                <a:r>
                  <a:rPr lang="en-US">
                    <a:noFill/>
                  </a:rPr>
                  <a:t> </a:t>
                </a:r>
              </a:p>
            </p:txBody>
          </p:sp>
        </mc:Fallback>
      </mc:AlternateContent>
      <p:pic>
        <p:nvPicPr>
          <p:cNvPr id="11" name="Picture 10" descr="A picture containing object, clock&#10;&#10;Description automatically generated">
            <a:extLst>
              <a:ext uri="{FF2B5EF4-FFF2-40B4-BE49-F238E27FC236}">
                <a16:creationId xmlns:a16="http://schemas.microsoft.com/office/drawing/2014/main" id="{3E1DE46B-1F24-E044-B839-EF34A1DE90D5}"/>
              </a:ext>
            </a:extLst>
          </p:cNvPr>
          <p:cNvPicPr>
            <a:picLocks noChangeAspect="1"/>
          </p:cNvPicPr>
          <p:nvPr/>
        </p:nvPicPr>
        <p:blipFill rotWithShape="1">
          <a:blip r:embed="rId4"/>
          <a:srcRect l="4402"/>
          <a:stretch/>
        </p:blipFill>
        <p:spPr>
          <a:xfrm>
            <a:off x="3771954" y="2439157"/>
            <a:ext cx="5935258" cy="963196"/>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AEEEE03-FEC4-BB4E-9A26-68247FCBAF96}"/>
              </a:ext>
            </a:extLst>
          </p:cNvPr>
          <p:cNvPicPr>
            <a:picLocks noChangeAspect="1"/>
          </p:cNvPicPr>
          <p:nvPr/>
        </p:nvPicPr>
        <p:blipFill>
          <a:blip r:embed="rId5"/>
          <a:stretch>
            <a:fillRect/>
          </a:stretch>
        </p:blipFill>
        <p:spPr>
          <a:xfrm>
            <a:off x="2542477" y="4432614"/>
            <a:ext cx="4761571" cy="2425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18C21ED-4EB1-EA43-A262-8982F8C1EA6E}"/>
              </a:ext>
            </a:extLst>
          </p:cNvPr>
          <p:cNvPicPr>
            <a:picLocks noChangeAspect="1"/>
          </p:cNvPicPr>
          <p:nvPr/>
        </p:nvPicPr>
        <p:blipFill rotWithShape="1">
          <a:blip r:embed="rId6"/>
          <a:srcRect r="6128"/>
          <a:stretch/>
        </p:blipFill>
        <p:spPr>
          <a:xfrm>
            <a:off x="7175281" y="4432614"/>
            <a:ext cx="5016719" cy="1209903"/>
          </a:xfrm>
          <a:prstGeom prst="rect">
            <a:avLst/>
          </a:prstGeom>
        </p:spPr>
      </p:pic>
      <p:cxnSp>
        <p:nvCxnSpPr>
          <p:cNvPr id="13" name="Straight Connector 12">
            <a:extLst>
              <a:ext uri="{FF2B5EF4-FFF2-40B4-BE49-F238E27FC236}">
                <a16:creationId xmlns:a16="http://schemas.microsoft.com/office/drawing/2014/main" id="{09DAB0EC-2146-B947-94BF-79F1C1C5D309}"/>
              </a:ext>
            </a:extLst>
          </p:cNvPr>
          <p:cNvCxnSpPr>
            <a:cxnSpLocks/>
          </p:cNvCxnSpPr>
          <p:nvPr/>
        </p:nvCxnSpPr>
        <p:spPr>
          <a:xfrm>
            <a:off x="7175281" y="4432614"/>
            <a:ext cx="0" cy="181206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7F930-755B-204C-91F7-A99DEFD6C327}"/>
              </a:ext>
            </a:extLst>
          </p:cNvPr>
          <p:cNvCxnSpPr/>
          <p:nvPr/>
        </p:nvCxnSpPr>
        <p:spPr>
          <a:xfrm>
            <a:off x="7175281" y="389526"/>
            <a:ext cx="0" cy="120521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2A3B46-E287-4E46-A9D1-7B3D2E70FBAF}"/>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7"/>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3" name="Picture 2" descr="A picture containing boat, sitting&#10;&#10;Description automatically generated">
            <a:extLst>
              <a:ext uri="{FF2B5EF4-FFF2-40B4-BE49-F238E27FC236}">
                <a16:creationId xmlns:a16="http://schemas.microsoft.com/office/drawing/2014/main" id="{B98BC2A7-9F83-9A46-8A95-CA5E5A5A0C0D}"/>
              </a:ext>
            </a:extLst>
          </p:cNvPr>
          <p:cNvPicPr>
            <a:picLocks noChangeAspect="1"/>
          </p:cNvPicPr>
          <p:nvPr/>
        </p:nvPicPr>
        <p:blipFill>
          <a:blip r:embed="rId8"/>
          <a:stretch>
            <a:fillRect/>
          </a:stretch>
        </p:blipFill>
        <p:spPr>
          <a:xfrm>
            <a:off x="3653861" y="1073242"/>
            <a:ext cx="6786620" cy="4905802"/>
          </a:xfrm>
          <a:prstGeom prst="rect">
            <a:avLst/>
          </a:prstGeom>
        </p:spPr>
      </p:pic>
    </p:spTree>
    <p:extLst>
      <p:ext uri="{BB962C8B-B14F-4D97-AF65-F5344CB8AC3E}">
        <p14:creationId xmlns:p14="http://schemas.microsoft.com/office/powerpoint/2010/main" val="4912860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26 0.00232 L 0.29519 0.00232 " pathEditMode="relative" rAng="0" ptsTypes="AA">
                                      <p:cBhvr>
                                        <p:cTn id="6" dur="2000" fill="hold"/>
                                        <p:tgtEl>
                                          <p:spTgt spid="3"/>
                                        </p:tgtEl>
                                        <p:attrNameLst>
                                          <p:attrName>ppt_x</p:attrName>
                                          <p:attrName>ppt_y</p:attrName>
                                        </p:attrNameLst>
                                      </p:cBhvr>
                                      <p:rCtr x="16016" y="0"/>
                                    </p:animMotion>
                                  </p:childTnLst>
                                </p:cTn>
                              </p:par>
                              <p:par>
                                <p:cTn id="7" presetID="6" presetClass="emph" presetSubtype="0" fill="hold" nodeType="withEffect">
                                  <p:stCondLst>
                                    <p:cond delay="0"/>
                                  </p:stCondLst>
                                  <p:childTnLst>
                                    <p:animScale>
                                      <p:cBhvr>
                                        <p:cTn id="8" dur="2000" fill="hold"/>
                                        <p:tgtEl>
                                          <p:spTgt spid="3"/>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hoto, light, white, hanging&#10;&#10;Description automatically generated">
            <a:extLst>
              <a:ext uri="{FF2B5EF4-FFF2-40B4-BE49-F238E27FC236}">
                <a16:creationId xmlns:a16="http://schemas.microsoft.com/office/drawing/2014/main" id="{0021E1B5-2398-C24E-B106-896676B0F49E}"/>
              </a:ext>
            </a:extLst>
          </p:cNvPr>
          <p:cNvPicPr>
            <a:picLocks noChangeAspect="1"/>
          </p:cNvPicPr>
          <p:nvPr/>
        </p:nvPicPr>
        <p:blipFill rotWithShape="1">
          <a:blip r:embed="rId3"/>
          <a:srcRect t="3221"/>
          <a:stretch/>
        </p:blipFill>
        <p:spPr>
          <a:xfrm>
            <a:off x="4154522" y="1594745"/>
            <a:ext cx="5229922" cy="4265366"/>
          </a:xfrm>
          <a:prstGeom prst="rect">
            <a:avLst/>
          </a:prstGeom>
        </p:spPr>
      </p:pic>
      <p:sp>
        <p:nvSpPr>
          <p:cNvPr id="4" name="Rectangle 3">
            <a:extLst>
              <a:ext uri="{FF2B5EF4-FFF2-40B4-BE49-F238E27FC236}">
                <a16:creationId xmlns:a16="http://schemas.microsoft.com/office/drawing/2014/main" id="{27FC1911-5DBD-9A42-A637-ECD4DDD212CA}"/>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A10D225E-AF20-1142-BDCD-6AC535A5F3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577CFA6D-711F-0F40-813D-498C3A5206F6}"/>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158A6-8887-1B46-9F7F-34F355D75F0F}"/>
                  </a:ext>
                </a:extLst>
              </p:cNvPr>
              <p:cNvSpPr txBox="1"/>
              <p:nvPr/>
            </p:nvSpPr>
            <p:spPr>
              <a:xfrm>
                <a:off x="2698595" y="128508"/>
                <a:ext cx="2542478" cy="1200329"/>
              </a:xfrm>
              <a:prstGeom prst="rect">
                <a:avLst/>
              </a:prstGeom>
              <a:noFill/>
            </p:spPr>
            <p:txBody>
              <a:bodyPr wrap="square" rtlCol="0">
                <a:spAutoFit/>
              </a:bodyPr>
              <a:lstStyle/>
              <a:p>
                <a:r>
                  <a:rPr lang="en-US" dirty="0"/>
                  <a:t>Example : </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r>
                        <a:rPr lang="en-US" b="0" i="1" smtClean="0">
                          <a:latin typeface="Cambria Math" panose="02040503050406030204" pitchFamily="18" charset="0"/>
                        </a:rPr>
                        <m:t>=10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𝑒𝑣𝑒𝑛𝑡𝑠</m:t>
                          </m:r>
                        </m:sub>
                      </m:sSub>
                      <m:r>
                        <a:rPr lang="en-US" b="0" i="1" smtClean="0">
                          <a:latin typeface="Cambria Math" panose="02040503050406030204" pitchFamily="18" charset="0"/>
                        </a:rPr>
                        <m:t>=41</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𝑔𝑟𝑖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𝑠𝑖𝑧𝑒</m:t>
                          </m:r>
                        </m:sub>
                      </m:sSub>
                      <m:r>
                        <a:rPr lang="en-US" b="0" i="1" smtClean="0">
                          <a:latin typeface="Cambria Math" panose="02040503050406030204" pitchFamily="18" charset="0"/>
                        </a:rPr>
                        <m:t>=30∗30</m:t>
                      </m:r>
                    </m:oMath>
                  </m:oMathPara>
                </a14:m>
                <a:endParaRPr lang="en-US" dirty="0"/>
              </a:p>
            </p:txBody>
          </p:sp>
        </mc:Choice>
        <mc:Fallback xmlns="">
          <p:sp>
            <p:nvSpPr>
              <p:cNvPr id="7" name="TextBox 6">
                <a:extLst>
                  <a:ext uri="{FF2B5EF4-FFF2-40B4-BE49-F238E27FC236}">
                    <a16:creationId xmlns:a16="http://schemas.microsoft.com/office/drawing/2014/main" id="{4FB158A6-8887-1B46-9F7F-34F355D75F0F}"/>
                  </a:ext>
                </a:extLst>
              </p:cNvPr>
              <p:cNvSpPr txBox="1">
                <a:spLocks noRot="1" noChangeAspect="1" noMove="1" noResize="1" noEditPoints="1" noAdjustHandles="1" noChangeArrowheads="1" noChangeShapeType="1" noTextEdit="1"/>
              </p:cNvSpPr>
              <p:nvPr/>
            </p:nvSpPr>
            <p:spPr>
              <a:xfrm>
                <a:off x="2698595" y="128508"/>
                <a:ext cx="2542478" cy="1200329"/>
              </a:xfrm>
              <a:prstGeom prst="rect">
                <a:avLst/>
              </a:prstGeom>
              <a:blipFill>
                <a:blip r:embed="rId5"/>
                <a:stretch>
                  <a:fillRect l="-1485" t="-1042" b="-312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FADF046-51AC-5C42-9370-413257ADADC4}"/>
              </a:ext>
            </a:extLst>
          </p:cNvPr>
          <p:cNvSpPr txBox="1"/>
          <p:nvPr/>
        </p:nvSpPr>
        <p:spPr>
          <a:xfrm>
            <a:off x="5794652" y="1144171"/>
            <a:ext cx="1610249" cy="369332"/>
          </a:xfrm>
          <a:prstGeom prst="rect">
            <a:avLst/>
          </a:prstGeom>
          <a:noFill/>
        </p:spPr>
        <p:txBody>
          <a:bodyPr wrap="none" rtlCol="0">
            <a:spAutoFit/>
          </a:bodyPr>
          <a:lstStyle/>
          <a:p>
            <a:r>
              <a:rPr lang="en-US" dirty="0"/>
              <a:t>Problem layout</a:t>
            </a:r>
          </a:p>
        </p:txBody>
      </p:sp>
      <p:sp>
        <p:nvSpPr>
          <p:cNvPr id="27" name="Rectangle 26">
            <a:extLst>
              <a:ext uri="{FF2B5EF4-FFF2-40B4-BE49-F238E27FC236}">
                <a16:creationId xmlns:a16="http://schemas.microsoft.com/office/drawing/2014/main" id="{ED9446EC-0972-654B-AD14-A517E476D27B}"/>
              </a:ext>
            </a:extLst>
          </p:cNvPr>
          <p:cNvSpPr/>
          <p:nvPr/>
        </p:nvSpPr>
        <p:spPr>
          <a:xfrm>
            <a:off x="9307286" y="4865914"/>
            <a:ext cx="195943" cy="217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016966-2D22-C84A-8C2B-8FC354997952}"/>
              </a:ext>
            </a:extLst>
          </p:cNvPr>
          <p:cNvSpPr/>
          <p:nvPr/>
        </p:nvSpPr>
        <p:spPr>
          <a:xfrm>
            <a:off x="9307286" y="5312228"/>
            <a:ext cx="195943" cy="217715"/>
          </a:xfrm>
          <a:prstGeom prst="ellipse">
            <a:avLst/>
          </a:prstGeom>
          <a:solidFill>
            <a:srgbClr val="C22E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2E16A07-E943-DF43-9D32-263E4EC71D66}"/>
              </a:ext>
            </a:extLst>
          </p:cNvPr>
          <p:cNvSpPr txBox="1"/>
          <p:nvPr/>
        </p:nvSpPr>
        <p:spPr>
          <a:xfrm>
            <a:off x="9503229" y="4790105"/>
            <a:ext cx="1665515" cy="369332"/>
          </a:xfrm>
          <a:prstGeom prst="rect">
            <a:avLst/>
          </a:prstGeom>
          <a:noFill/>
        </p:spPr>
        <p:txBody>
          <a:bodyPr wrap="square" rtlCol="0">
            <a:spAutoFit/>
          </a:bodyPr>
          <a:lstStyle/>
          <a:p>
            <a:r>
              <a:rPr lang="en-US" dirty="0"/>
              <a:t>requests</a:t>
            </a:r>
          </a:p>
        </p:txBody>
      </p:sp>
      <p:sp>
        <p:nvSpPr>
          <p:cNvPr id="30" name="TextBox 29">
            <a:extLst>
              <a:ext uri="{FF2B5EF4-FFF2-40B4-BE49-F238E27FC236}">
                <a16:creationId xmlns:a16="http://schemas.microsoft.com/office/drawing/2014/main" id="{D528446F-E877-9448-A0BA-97C952E15BDC}"/>
              </a:ext>
            </a:extLst>
          </p:cNvPr>
          <p:cNvSpPr txBox="1"/>
          <p:nvPr/>
        </p:nvSpPr>
        <p:spPr>
          <a:xfrm>
            <a:off x="9537796" y="5236419"/>
            <a:ext cx="1665515"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202798356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5E3D455-EF2E-A94D-8453-5C77C83AAC25}"/>
              </a:ext>
            </a:extLst>
          </p:cNvPr>
          <p:cNvPicPr>
            <a:picLocks noChangeAspect="1"/>
          </p:cNvPicPr>
          <p:nvPr/>
        </p:nvPicPr>
        <p:blipFill>
          <a:blip r:embed="rId2"/>
          <a:stretch>
            <a:fillRect/>
          </a:stretch>
        </p:blipFill>
        <p:spPr>
          <a:xfrm>
            <a:off x="5857220" y="4260675"/>
            <a:ext cx="3256157" cy="2453840"/>
          </a:xfrm>
          <a:prstGeom prst="rect">
            <a:avLst/>
          </a:prstGeom>
        </p:spPr>
      </p:pic>
      <p:pic>
        <p:nvPicPr>
          <p:cNvPr id="9" name="Picture 8" descr="A picture containing outdoor, blue, large, sitting&#10;&#10;Description automatically generated">
            <a:extLst>
              <a:ext uri="{FF2B5EF4-FFF2-40B4-BE49-F238E27FC236}">
                <a16:creationId xmlns:a16="http://schemas.microsoft.com/office/drawing/2014/main" id="{2A43E0EE-4B5D-7348-9AA2-E3C61E9BC933}"/>
              </a:ext>
            </a:extLst>
          </p:cNvPr>
          <p:cNvPicPr>
            <a:picLocks noChangeAspect="1"/>
          </p:cNvPicPr>
          <p:nvPr/>
        </p:nvPicPr>
        <p:blipFill rotWithShape="1">
          <a:blip r:embed="rId3"/>
          <a:srcRect r="851"/>
          <a:stretch/>
        </p:blipFill>
        <p:spPr>
          <a:xfrm>
            <a:off x="4304060" y="449599"/>
            <a:ext cx="2990194" cy="2765044"/>
          </a:xfrm>
          <a:prstGeom prst="rect">
            <a:avLst/>
          </a:prstGeom>
        </p:spPr>
      </p:pic>
      <p:sp>
        <p:nvSpPr>
          <p:cNvPr id="4" name="Rectangle 3">
            <a:extLst>
              <a:ext uri="{FF2B5EF4-FFF2-40B4-BE49-F238E27FC236}">
                <a16:creationId xmlns:a16="http://schemas.microsoft.com/office/drawing/2014/main" id="{97BC1B83-5A06-284D-9A4F-3EA35361C3E8}"/>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7DF6789-0156-D644-B279-B358A054BB1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74FCA94B-1359-DD48-B460-0AABC8A88B33}"/>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7" name="Picture 6" descr="A close up of a map&#10;&#10;Description automatically generated">
            <a:extLst>
              <a:ext uri="{FF2B5EF4-FFF2-40B4-BE49-F238E27FC236}">
                <a16:creationId xmlns:a16="http://schemas.microsoft.com/office/drawing/2014/main" id="{EE9B096B-DA0A-D240-A1B3-CEE152460344}"/>
              </a:ext>
            </a:extLst>
          </p:cNvPr>
          <p:cNvPicPr>
            <a:picLocks noChangeAspect="1"/>
          </p:cNvPicPr>
          <p:nvPr/>
        </p:nvPicPr>
        <p:blipFill>
          <a:blip r:embed="rId5"/>
          <a:stretch>
            <a:fillRect/>
          </a:stretch>
        </p:blipFill>
        <p:spPr>
          <a:xfrm>
            <a:off x="8517757" y="1582173"/>
            <a:ext cx="3638426" cy="2755772"/>
          </a:xfrm>
          <a:prstGeom prst="rect">
            <a:avLst/>
          </a:prstGeom>
        </p:spPr>
      </p:pic>
      <p:sp>
        <p:nvSpPr>
          <p:cNvPr id="10" name="TextBox 9">
            <a:extLst>
              <a:ext uri="{FF2B5EF4-FFF2-40B4-BE49-F238E27FC236}">
                <a16:creationId xmlns:a16="http://schemas.microsoft.com/office/drawing/2014/main" id="{7D03D0EF-B43D-A949-8819-16FB57ADF2DF}"/>
              </a:ext>
            </a:extLst>
          </p:cNvPr>
          <p:cNvSpPr txBox="1"/>
          <p:nvPr/>
        </p:nvSpPr>
        <p:spPr>
          <a:xfrm>
            <a:off x="5085479" y="116933"/>
            <a:ext cx="1741182" cy="369332"/>
          </a:xfrm>
          <a:prstGeom prst="rect">
            <a:avLst/>
          </a:prstGeom>
          <a:noFill/>
        </p:spPr>
        <p:txBody>
          <a:bodyPr wrap="none" rtlCol="0">
            <a:spAutoFit/>
          </a:bodyPr>
          <a:lstStyle/>
          <a:p>
            <a:r>
              <a:rPr lang="en-US" dirty="0"/>
              <a:t>Full action space</a:t>
            </a:r>
          </a:p>
        </p:txBody>
      </p:sp>
      <p:sp>
        <p:nvSpPr>
          <p:cNvPr id="11" name="TextBox 10">
            <a:extLst>
              <a:ext uri="{FF2B5EF4-FFF2-40B4-BE49-F238E27FC236}">
                <a16:creationId xmlns:a16="http://schemas.microsoft.com/office/drawing/2014/main" id="{B0D87FEE-E99F-DF42-8325-1AA5F0AF92D2}"/>
              </a:ext>
            </a:extLst>
          </p:cNvPr>
          <p:cNvSpPr txBox="1"/>
          <p:nvPr/>
        </p:nvSpPr>
        <p:spPr>
          <a:xfrm>
            <a:off x="6259384" y="3889277"/>
            <a:ext cx="1748171" cy="369332"/>
          </a:xfrm>
          <a:prstGeom prst="rect">
            <a:avLst/>
          </a:prstGeom>
          <a:noFill/>
        </p:spPr>
        <p:txBody>
          <a:bodyPr wrap="none" rtlCol="0">
            <a:spAutoFit/>
          </a:bodyPr>
          <a:lstStyle/>
          <a:p>
            <a:r>
              <a:rPr lang="en-US" dirty="0"/>
              <a:t>Optimal solution</a:t>
            </a:r>
          </a:p>
        </p:txBody>
      </p:sp>
      <p:sp>
        <p:nvSpPr>
          <p:cNvPr id="12" name="TextBox 11">
            <a:extLst>
              <a:ext uri="{FF2B5EF4-FFF2-40B4-BE49-F238E27FC236}">
                <a16:creationId xmlns:a16="http://schemas.microsoft.com/office/drawing/2014/main" id="{4096B082-1AFB-C945-9F1C-7164AEAD5B2F}"/>
              </a:ext>
            </a:extLst>
          </p:cNvPr>
          <p:cNvSpPr txBox="1"/>
          <p:nvPr/>
        </p:nvSpPr>
        <p:spPr>
          <a:xfrm>
            <a:off x="9589040" y="1212841"/>
            <a:ext cx="1495859" cy="369332"/>
          </a:xfrm>
          <a:prstGeom prst="rect">
            <a:avLst/>
          </a:prstGeom>
          <a:noFill/>
        </p:spPr>
        <p:txBody>
          <a:bodyPr wrap="none" rtlCol="0">
            <a:spAutoFit/>
          </a:bodyPr>
          <a:lstStyle/>
          <a:p>
            <a:r>
              <a:rPr lang="en-US" dirty="0"/>
              <a:t>Real car paths</a:t>
            </a:r>
          </a:p>
        </p:txBody>
      </p:sp>
      <p:cxnSp>
        <p:nvCxnSpPr>
          <p:cNvPr id="13" name="Straight Arrow Connector 12">
            <a:extLst>
              <a:ext uri="{FF2B5EF4-FFF2-40B4-BE49-F238E27FC236}">
                <a16:creationId xmlns:a16="http://schemas.microsoft.com/office/drawing/2014/main" id="{6922BA61-09AD-5842-98B1-3E97F6ED645E}"/>
              </a:ext>
            </a:extLst>
          </p:cNvPr>
          <p:cNvCxnSpPr>
            <a:cxnSpLocks/>
          </p:cNvCxnSpPr>
          <p:nvPr/>
        </p:nvCxnSpPr>
        <p:spPr>
          <a:xfrm>
            <a:off x="5085479" y="3429000"/>
            <a:ext cx="713678" cy="90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384BA7-7EF7-D746-8AC7-47068993D044}"/>
              </a:ext>
            </a:extLst>
          </p:cNvPr>
          <p:cNvCxnSpPr>
            <a:cxnSpLocks/>
          </p:cNvCxnSpPr>
          <p:nvPr/>
        </p:nvCxnSpPr>
        <p:spPr>
          <a:xfrm flipV="1">
            <a:off x="8975460" y="4525076"/>
            <a:ext cx="613580" cy="710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125AA1-28EA-8341-981A-3D0C41EC96BB}"/>
              </a:ext>
            </a:extLst>
          </p:cNvPr>
          <p:cNvSpPr txBox="1"/>
          <p:nvPr/>
        </p:nvSpPr>
        <p:spPr>
          <a:xfrm>
            <a:off x="2620307" y="0"/>
            <a:ext cx="1974151" cy="1754326"/>
          </a:xfrm>
          <a:prstGeom prst="rect">
            <a:avLst/>
          </a:prstGeom>
          <a:noFill/>
        </p:spPr>
        <p:txBody>
          <a:bodyPr wrap="square" rtlCol="0">
            <a:spAutoFit/>
          </a:bodyPr>
          <a:lstStyle/>
          <a:p>
            <a:r>
              <a:rPr lang="en-US" dirty="0"/>
              <a:t>Fully connected graph, since each request can be potentially picked up after every other request</a:t>
            </a:r>
          </a:p>
        </p:txBody>
      </p:sp>
      <p:sp>
        <p:nvSpPr>
          <p:cNvPr id="16" name="TextBox 15">
            <a:extLst>
              <a:ext uri="{FF2B5EF4-FFF2-40B4-BE49-F238E27FC236}">
                <a16:creationId xmlns:a16="http://schemas.microsoft.com/office/drawing/2014/main" id="{0B3CBC94-381F-454E-8A04-D2CF729F1257}"/>
              </a:ext>
            </a:extLst>
          </p:cNvPr>
          <p:cNvSpPr txBox="1"/>
          <p:nvPr/>
        </p:nvSpPr>
        <p:spPr>
          <a:xfrm>
            <a:off x="2685917" y="4525076"/>
            <a:ext cx="3113240" cy="2031325"/>
          </a:xfrm>
          <a:prstGeom prst="rect">
            <a:avLst/>
          </a:prstGeom>
          <a:noFill/>
        </p:spPr>
        <p:txBody>
          <a:bodyPr wrap="square" rtlCol="0">
            <a:spAutoFit/>
          </a:bodyPr>
          <a:lstStyle/>
          <a:p>
            <a:r>
              <a:rPr lang="en-US" dirty="0"/>
              <a:t>Only edges from optimal solution are left. Each weakly connected component in the </a:t>
            </a:r>
            <a:r>
              <a:rPr lang="en-US" dirty="0" err="1"/>
              <a:t>dag</a:t>
            </a:r>
            <a:r>
              <a:rPr lang="en-US" dirty="0"/>
              <a:t> is a different car’s path. (single nodes are requests that are not picked up due to cancelation)</a:t>
            </a:r>
          </a:p>
        </p:txBody>
      </p:sp>
      <p:sp>
        <p:nvSpPr>
          <p:cNvPr id="19" name="TextBox 18">
            <a:extLst>
              <a:ext uri="{FF2B5EF4-FFF2-40B4-BE49-F238E27FC236}">
                <a16:creationId xmlns:a16="http://schemas.microsoft.com/office/drawing/2014/main" id="{CD831140-9861-A54C-936D-6F6CECAB067E}"/>
              </a:ext>
            </a:extLst>
          </p:cNvPr>
          <p:cNvSpPr txBox="1"/>
          <p:nvPr/>
        </p:nvSpPr>
        <p:spPr>
          <a:xfrm>
            <a:off x="9717744" y="4418488"/>
            <a:ext cx="2513873" cy="923330"/>
          </a:xfrm>
          <a:prstGeom prst="rect">
            <a:avLst/>
          </a:prstGeom>
          <a:noFill/>
        </p:spPr>
        <p:txBody>
          <a:bodyPr wrap="square" rtlCol="0">
            <a:spAutoFit/>
          </a:bodyPr>
          <a:lstStyle/>
          <a:p>
            <a:r>
              <a:rPr lang="en-US" dirty="0"/>
              <a:t>Actual route that each car preforms (assuming Euclidian space)</a:t>
            </a:r>
          </a:p>
        </p:txBody>
      </p:sp>
      <p:sp>
        <p:nvSpPr>
          <p:cNvPr id="20" name="TextBox 19">
            <a:extLst>
              <a:ext uri="{FF2B5EF4-FFF2-40B4-BE49-F238E27FC236}">
                <a16:creationId xmlns:a16="http://schemas.microsoft.com/office/drawing/2014/main" id="{C40E17C2-6121-A241-82E9-5161650DA5F8}"/>
              </a:ext>
            </a:extLst>
          </p:cNvPr>
          <p:cNvSpPr txBox="1"/>
          <p:nvPr/>
        </p:nvSpPr>
        <p:spPr>
          <a:xfrm>
            <a:off x="9193648" y="843509"/>
            <a:ext cx="2059666" cy="369332"/>
          </a:xfrm>
          <a:prstGeom prst="rect">
            <a:avLst/>
          </a:prstGeom>
          <a:noFill/>
        </p:spPr>
        <p:txBody>
          <a:bodyPr wrap="none" rtlCol="0">
            <a:spAutoFit/>
          </a:bodyPr>
          <a:lstStyle/>
          <a:p>
            <a:r>
              <a:rPr lang="en-US" dirty="0"/>
              <a:t>Sim runtime - 0.55 s</a:t>
            </a:r>
          </a:p>
        </p:txBody>
      </p:sp>
    </p:spTree>
    <p:extLst>
      <p:ext uri="{BB962C8B-B14F-4D97-AF65-F5344CB8AC3E}">
        <p14:creationId xmlns:p14="http://schemas.microsoft.com/office/powerpoint/2010/main" val="2936330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CB13-1B8C-D24E-B994-1CC859F43F7E}"/>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917848E-BE4A-4148-9DAF-00D0AFD481A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7B545-D2AA-2848-8E29-A7B30406B7B7}"/>
                  </a:ext>
                </a:extLst>
              </p:cNvPr>
              <p:cNvSpPr txBox="1"/>
              <p:nvPr/>
            </p:nvSpPr>
            <p:spPr>
              <a:xfrm>
                <a:off x="2885466" y="212418"/>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6" name="TextBox 5">
                <a:extLst>
                  <a:ext uri="{FF2B5EF4-FFF2-40B4-BE49-F238E27FC236}">
                    <a16:creationId xmlns:a16="http://schemas.microsoft.com/office/drawing/2014/main" id="{BCF7B545-D2AA-2848-8E29-A7B30406B7B7}"/>
                  </a:ext>
                </a:extLst>
              </p:cNvPr>
              <p:cNvSpPr txBox="1">
                <a:spLocks noRot="1" noChangeAspect="1" noMove="1" noResize="1" noEditPoints="1" noAdjustHandles="1" noChangeArrowheads="1" noChangeShapeType="1" noTextEdit="1"/>
              </p:cNvSpPr>
              <p:nvPr/>
            </p:nvSpPr>
            <p:spPr>
              <a:xfrm>
                <a:off x="2885466" y="212418"/>
                <a:ext cx="5271911" cy="5856475"/>
              </a:xfrm>
              <a:prstGeom prst="rect">
                <a:avLst/>
              </a:prstGeom>
              <a:blipFill>
                <a:blip r:embed="rId2"/>
                <a:stretch>
                  <a:fillRect l="-721" r="-1442"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A585F6-4E71-994F-A423-4880CE99D045}"/>
                  </a:ext>
                </a:extLst>
              </p:cNvPr>
              <p:cNvSpPr txBox="1"/>
              <p:nvPr/>
            </p:nvSpPr>
            <p:spPr>
              <a:xfrm>
                <a:off x="7538223" y="394807"/>
                <a:ext cx="4653777" cy="54916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rgbClr val="7030A0"/>
                    </a:solidFill>
                    <a:latin typeface="Cambria Math" panose="02040503050406030204" pitchFamily="18" charset="0"/>
                  </a:rPr>
                  <a:t>N </a:t>
                </a:r>
                <a:r>
                  <a:rPr lang="en-US" i="1" dirty="0">
                    <a:latin typeface="Cambria Math" panose="02040503050406030204" pitchFamily="18" charset="0"/>
                  </a:rPr>
                  <a:t>– </a:t>
                </a:r>
                <a:r>
                  <a:rPr lang="en-US" dirty="0">
                    <a:latin typeface="Cambria Math" panose="02040503050406030204" pitchFamily="18" charset="0"/>
                  </a:rPr>
                  <a:t>number of stochastic runs (for estimating expected value of future requests) </a:t>
                </a:r>
              </a:p>
              <a:p>
                <a:pPr marL="285750" indent="-285750">
                  <a:lnSpc>
                    <a:spcPct val="150000"/>
                  </a:lnSpc>
                  <a:buFont typeface="Arial" panose="020B0604020202020204" pitchFamily="34" charset="0"/>
                  <a:buChar char="•"/>
                </a:pPr>
                <a14:m>
                  <m:oMath xmlns:m="http://schemas.openxmlformats.org/officeDocument/2006/math">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r>
                      <a:rPr lang="en-US" i="1">
                        <a:solidFill>
                          <a:srgbClr val="00B050"/>
                        </a:solidFill>
                        <a:latin typeface="Cambria Math" panose="02040503050406030204" pitchFamily="18" charset="0"/>
                      </a:rPr>
                      <m:t> </m:t>
                    </m:r>
                  </m:oMath>
                </a14:m>
                <a:r>
                  <a:rPr lang="en-US" dirty="0"/>
                  <a:t>- assuming H future time steps, draw future requests from distribution function </a:t>
                </a:r>
              </a:p>
              <a:p>
                <a:pPr marL="285750" indent="-285750">
                  <a:lnSpc>
                    <a:spcPct val="150000"/>
                  </a:lnSpc>
                  <a:buFont typeface="Arial" panose="020B0604020202020204" pitchFamily="34" charset="0"/>
                  <a:buChar char="•"/>
                </a:pPr>
                <a:r>
                  <a:rPr lang="en-US" dirty="0">
                    <a:solidFill>
                      <a:srgbClr val="FF0000"/>
                    </a:solidFill>
                  </a:rPr>
                  <a:t>Possible actions in W</a:t>
                </a:r>
                <a:r>
                  <a:rPr lang="en-US" dirty="0"/>
                  <a:t> – all possible combinations for car movements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𝑘</m:t>
                        </m:r>
                      </m:sup>
                    </m:sSup>
                  </m:oMath>
                </a14:m>
                <a:r>
                  <a:rPr lang="en-US" dirty="0"/>
                  <a:t> options per time step) </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r>
                  <a:rPr lang="en-US" dirty="0"/>
                  <a:t> - deterministic solver</a:t>
                </a:r>
              </a:p>
              <a:p>
                <a:pPr marL="285750" indent="-285750">
                  <a:lnSpc>
                    <a:spcPct val="150000"/>
                  </a:lnSpc>
                  <a:buFont typeface="Arial" panose="020B0604020202020204" pitchFamily="34" charset="0"/>
                  <a:buChar char="•"/>
                </a:pPr>
                <a:r>
                  <a:rPr lang="en-US" dirty="0">
                    <a:solidFill>
                      <a:schemeClr val="accent5">
                        <a:lumMod val="75000"/>
                      </a:schemeClr>
                    </a:solidFill>
                  </a:rPr>
                  <a:t>m</a:t>
                </a:r>
                <a:r>
                  <a:rPr lang="en-US" dirty="0"/>
                  <a:t> – expected value of future requests </a:t>
                </a:r>
              </a:p>
              <a:p>
                <a:pPr>
                  <a:lnSpc>
                    <a:spcPct val="150000"/>
                  </a:lnSpc>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DFA585F6-4E71-994F-A423-4880CE99D045}"/>
                  </a:ext>
                </a:extLst>
              </p:cNvPr>
              <p:cNvSpPr txBox="1">
                <a:spLocks noRot="1" noChangeAspect="1" noMove="1" noResize="1" noEditPoints="1" noAdjustHandles="1" noChangeArrowheads="1" noChangeShapeType="1" noTextEdit="1"/>
              </p:cNvSpPr>
              <p:nvPr/>
            </p:nvSpPr>
            <p:spPr>
              <a:xfrm>
                <a:off x="7538223" y="394807"/>
                <a:ext cx="4653777" cy="5491696"/>
              </a:xfrm>
              <a:prstGeom prst="rect">
                <a:avLst/>
              </a:prstGeom>
              <a:blipFill>
                <a:blip r:embed="rId3"/>
                <a:stretch>
                  <a:fillRect l="-817" r="-1907"/>
                </a:stretch>
              </a:blipFill>
            </p:spPr>
            <p:txBody>
              <a:bodyPr/>
              <a:lstStyle/>
              <a:p>
                <a:r>
                  <a:rPr lang="en-US">
                    <a:noFill/>
                  </a:rPr>
                  <a:t> </a:t>
                </a:r>
              </a:p>
            </p:txBody>
          </p:sp>
        </mc:Fallback>
      </mc:AlternateContent>
    </p:spTree>
    <p:extLst>
      <p:ext uri="{BB962C8B-B14F-4D97-AF65-F5344CB8AC3E}">
        <p14:creationId xmlns:p14="http://schemas.microsoft.com/office/powerpoint/2010/main" val="4099242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8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41391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3</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10</a:t>
                </a:r>
              </a:p>
              <a:p>
                <a:pPr marL="285750" indent="-285750">
                  <a:buFont typeface="Arial" panose="020B0604020202020204" pitchFamily="34" charset="0"/>
                  <a:buChar char="•"/>
                </a:pPr>
                <a:r>
                  <a:rPr lang="en-US" sz="2400" dirty="0"/>
                  <a:t>H: 7</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413916"/>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1432AC-3987-8343-9BA3-47D986A0C745}"/>
              </a:ext>
            </a:extLst>
          </p:cNvPr>
          <p:cNvSpPr txBox="1"/>
          <p:nvPr/>
        </p:nvSpPr>
        <p:spPr>
          <a:xfrm>
            <a:off x="5597911" y="6181914"/>
            <a:ext cx="5977666" cy="646331"/>
          </a:xfrm>
          <a:prstGeom prst="rect">
            <a:avLst/>
          </a:prstGeom>
          <a:noFill/>
        </p:spPr>
        <p:txBody>
          <a:bodyPr wrap="square" rtlCol="0">
            <a:spAutoFit/>
          </a:bodyPr>
          <a:lstStyle/>
          <a:p>
            <a:r>
              <a:rPr lang="en-US" dirty="0"/>
              <a:t>Results with simple prediction function are as good as results with Neural network</a:t>
            </a:r>
          </a:p>
        </p:txBody>
      </p:sp>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Comparing different prediction algorithms -</a:t>
            </a:r>
          </a:p>
        </p:txBody>
      </p:sp>
      <p:pic>
        <p:nvPicPr>
          <p:cNvPr id="6" name="Picture 5" descr="A close up of a map&#10;&#10;Description automatically generated">
            <a:extLst>
              <a:ext uri="{FF2B5EF4-FFF2-40B4-BE49-F238E27FC236}">
                <a16:creationId xmlns:a16="http://schemas.microsoft.com/office/drawing/2014/main" id="{4903A9AE-2CE9-9C48-B834-943267B7F1C6}"/>
              </a:ext>
            </a:extLst>
          </p:cNvPr>
          <p:cNvPicPr>
            <a:picLocks noChangeAspect="1"/>
          </p:cNvPicPr>
          <p:nvPr/>
        </p:nvPicPr>
        <p:blipFill>
          <a:blip r:embed="rId4"/>
          <a:stretch>
            <a:fillRect/>
          </a:stretch>
        </p:blipFill>
        <p:spPr>
          <a:xfrm>
            <a:off x="5237906" y="611955"/>
            <a:ext cx="6413743" cy="5421048"/>
          </a:xfrm>
          <a:prstGeom prst="rect">
            <a:avLst/>
          </a:prstGeom>
        </p:spPr>
      </p:pic>
    </p:spTree>
    <p:extLst>
      <p:ext uri="{BB962C8B-B14F-4D97-AF65-F5344CB8AC3E}">
        <p14:creationId xmlns:p14="http://schemas.microsoft.com/office/powerpoint/2010/main" val="1962722404"/>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28044-81B0-134D-8AE3-4A7A93D92E8E}"/>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A5F2F36-41F7-1B4E-9D6C-FC1D837C47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F72849-6701-4141-8F40-4E277F4C8C73}"/>
                  </a:ext>
                </a:extLst>
              </p:cNvPr>
              <p:cNvSpPr txBox="1"/>
              <p:nvPr/>
            </p:nvSpPr>
            <p:spPr>
              <a:xfrm>
                <a:off x="8167983" y="223469"/>
                <a:ext cx="4007861" cy="2313262"/>
              </a:xfrm>
              <a:prstGeom prst="rect">
                <a:avLst/>
              </a:prstGeom>
              <a:noFill/>
            </p:spPr>
            <p:txBody>
              <a:bodyPr wrap="square" rtlCol="0">
                <a:spAutoFit/>
              </a:bodyPr>
              <a:lstStyle/>
              <a:p>
                <a:r>
                  <a:rPr lang="en-US" dirty="0"/>
                  <a:t>Run only a subset of possible actions:</a:t>
                </a:r>
              </a:p>
              <a:p>
                <a:pPr marL="285750" indent="-285750">
                  <a:buFont typeface="Arial" panose="020B0604020202020204" pitchFamily="34" charset="0"/>
                  <a:buChar char="•"/>
                </a:pPr>
                <a:r>
                  <a:rPr lang="en-US" dirty="0"/>
                  <a:t>Randomize order of cars and run optimization for each car movement separately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steps instead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𝑘</m:t>
                        </m:r>
                      </m:sup>
                    </m:sSup>
                  </m:oMath>
                </a14:m>
                <a:r>
                  <a:rPr lang="en-US" dirty="0"/>
                  <a:t>)</a:t>
                </a:r>
              </a:p>
              <a:p>
                <a:pPr marL="285750" indent="-285750">
                  <a:buFont typeface="Arial" panose="020B0604020202020204" pitchFamily="34" charset="0"/>
                  <a:buChar char="•"/>
                </a:pPr>
                <a:r>
                  <a:rPr lang="en-US" dirty="0"/>
                  <a:t>Calculate cost of dual movements (each time 2 cars move in all 5 options) and then run mini optimization to find optimal result</a:t>
                </a:r>
              </a:p>
            </p:txBody>
          </p:sp>
        </mc:Choice>
        <mc:Fallback xmlns="">
          <p:sp>
            <p:nvSpPr>
              <p:cNvPr id="7" name="TextBox 6">
                <a:extLst>
                  <a:ext uri="{FF2B5EF4-FFF2-40B4-BE49-F238E27FC236}">
                    <a16:creationId xmlns:a16="http://schemas.microsoft.com/office/drawing/2014/main" id="{ACF72849-6701-4141-8F40-4E277F4C8C73}"/>
                  </a:ext>
                </a:extLst>
              </p:cNvPr>
              <p:cNvSpPr txBox="1">
                <a:spLocks noRot="1" noChangeAspect="1" noMove="1" noResize="1" noEditPoints="1" noAdjustHandles="1" noChangeArrowheads="1" noChangeShapeType="1" noTextEdit="1"/>
              </p:cNvSpPr>
              <p:nvPr/>
            </p:nvSpPr>
            <p:spPr>
              <a:xfrm>
                <a:off x="8167983" y="223469"/>
                <a:ext cx="4007861" cy="2313262"/>
              </a:xfrm>
              <a:prstGeom prst="rect">
                <a:avLst/>
              </a:prstGeom>
              <a:blipFill>
                <a:blip r:embed="rId2"/>
                <a:stretch>
                  <a:fillRect l="-1262" t="-1093" b="-27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D467F3-9677-6445-8EF4-400D2A654D8C}"/>
              </a:ext>
            </a:extLst>
          </p:cNvPr>
          <p:cNvSpPr txBox="1"/>
          <p:nvPr/>
        </p:nvSpPr>
        <p:spPr>
          <a:xfrm>
            <a:off x="8167983" y="2615578"/>
            <a:ext cx="4348258" cy="2862322"/>
          </a:xfrm>
          <a:prstGeom prst="rect">
            <a:avLst/>
          </a:prstGeom>
          <a:noFill/>
        </p:spPr>
        <p:txBody>
          <a:bodyPr wrap="square" rtlCol="0">
            <a:spAutoFit/>
          </a:bodyPr>
          <a:lstStyle/>
          <a:p>
            <a:r>
              <a:rPr lang="en-US" dirty="0"/>
              <a:t>Reduce deterministic run time:</a:t>
            </a:r>
          </a:p>
          <a:p>
            <a:pPr marL="285750" indent="-285750">
              <a:buFont typeface="Arial" panose="020B0604020202020204" pitchFamily="34" charset="0"/>
              <a:buChar char="•"/>
            </a:pPr>
            <a:r>
              <a:rPr lang="en-US" dirty="0"/>
              <a:t>Run Max flow problem instead of time window (shortens run time gradually since can be run without integer constraints)</a:t>
            </a:r>
          </a:p>
          <a:p>
            <a:pPr marL="285750" indent="-285750">
              <a:buFont typeface="Arial" panose="020B0604020202020204" pitchFamily="34" charset="0"/>
              <a:buChar char="•"/>
            </a:pPr>
            <a:r>
              <a:rPr lang="en-US" dirty="0"/>
              <a:t>Run reinforcement learning on deterministic problem. (shortens run time since now can run all action combinations as batch)</a:t>
            </a:r>
          </a:p>
          <a:p>
            <a:endParaRPr lang="en-US" dirty="0"/>
          </a:p>
        </p:txBody>
      </p:sp>
      <p:sp>
        <p:nvSpPr>
          <p:cNvPr id="9" name="Left Brace 8">
            <a:extLst>
              <a:ext uri="{FF2B5EF4-FFF2-40B4-BE49-F238E27FC236}">
                <a16:creationId xmlns:a16="http://schemas.microsoft.com/office/drawing/2014/main" id="{309F2321-A549-0B42-963D-A3744CEB4FE1}"/>
              </a:ext>
            </a:extLst>
          </p:cNvPr>
          <p:cNvSpPr/>
          <p:nvPr/>
        </p:nvSpPr>
        <p:spPr>
          <a:xfrm>
            <a:off x="7682606" y="519724"/>
            <a:ext cx="440796" cy="2017007"/>
          </a:xfrm>
          <a:custGeom>
            <a:avLst/>
            <a:gdLst>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 name="connsiteX7" fmla="*/ 440796 w 440796"/>
              <a:gd name="connsiteY7" fmla="*/ 2017007 h 2017007"/>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796" h="2017007" stroke="0" extrusionOk="0">
                <a:moveTo>
                  <a:pt x="440796" y="2017007"/>
                </a:moveTo>
                <a:cubicBezTo>
                  <a:pt x="315574" y="2014848"/>
                  <a:pt x="216911" y="1995400"/>
                  <a:pt x="220398" y="1965822"/>
                </a:cubicBezTo>
                <a:cubicBezTo>
                  <a:pt x="245456" y="1684447"/>
                  <a:pt x="170724" y="1317050"/>
                  <a:pt x="220398" y="1071085"/>
                </a:cubicBezTo>
                <a:cubicBezTo>
                  <a:pt x="215191" y="1047900"/>
                  <a:pt x="120745" y="1025298"/>
                  <a:pt x="0" y="1019900"/>
                </a:cubicBezTo>
                <a:cubicBezTo>
                  <a:pt x="121057" y="1019536"/>
                  <a:pt x="221899" y="997701"/>
                  <a:pt x="220398" y="968715"/>
                </a:cubicBezTo>
                <a:cubicBezTo>
                  <a:pt x="291587" y="860842"/>
                  <a:pt x="148391" y="494135"/>
                  <a:pt x="220398" y="51185"/>
                </a:cubicBezTo>
                <a:cubicBezTo>
                  <a:pt x="202585" y="20188"/>
                  <a:pt x="315611" y="3260"/>
                  <a:pt x="440796" y="0"/>
                </a:cubicBezTo>
                <a:cubicBezTo>
                  <a:pt x="392565" y="275520"/>
                  <a:pt x="525251" y="1514837"/>
                  <a:pt x="440796" y="2017007"/>
                </a:cubicBezTo>
                <a:close/>
              </a:path>
              <a:path w="440796" h="2017007" fill="none" extrusionOk="0">
                <a:moveTo>
                  <a:pt x="440796" y="2017007"/>
                </a:moveTo>
                <a:cubicBezTo>
                  <a:pt x="315496" y="2016753"/>
                  <a:pt x="219953" y="1993184"/>
                  <a:pt x="220398" y="1965822"/>
                </a:cubicBezTo>
                <a:cubicBezTo>
                  <a:pt x="187540" y="1571426"/>
                  <a:pt x="240512" y="1263830"/>
                  <a:pt x="220398" y="1071085"/>
                </a:cubicBezTo>
                <a:cubicBezTo>
                  <a:pt x="217458" y="1048072"/>
                  <a:pt x="129835" y="1025928"/>
                  <a:pt x="0" y="1019900"/>
                </a:cubicBezTo>
                <a:cubicBezTo>
                  <a:pt x="121622" y="1022288"/>
                  <a:pt x="224004" y="994845"/>
                  <a:pt x="220398" y="968715"/>
                </a:cubicBezTo>
                <a:cubicBezTo>
                  <a:pt x="241270" y="801593"/>
                  <a:pt x="176033" y="186411"/>
                  <a:pt x="220398" y="51185"/>
                </a:cubicBezTo>
                <a:cubicBezTo>
                  <a:pt x="226659" y="35313"/>
                  <a:pt x="313487" y="2946"/>
                  <a:pt x="440796" y="0"/>
                </a:cubicBezTo>
              </a:path>
              <a:path w="440796" h="2017007" fill="none" stroke="0" extrusionOk="0">
                <a:moveTo>
                  <a:pt x="440796" y="2017007"/>
                </a:moveTo>
                <a:cubicBezTo>
                  <a:pt x="322751" y="2019066"/>
                  <a:pt x="221130" y="1994267"/>
                  <a:pt x="220398" y="1965822"/>
                </a:cubicBezTo>
                <a:cubicBezTo>
                  <a:pt x="200906" y="1818821"/>
                  <a:pt x="237187" y="1423014"/>
                  <a:pt x="220398" y="1071085"/>
                </a:cubicBezTo>
                <a:cubicBezTo>
                  <a:pt x="231277" y="1059010"/>
                  <a:pt x="122228" y="1025137"/>
                  <a:pt x="0" y="1019900"/>
                </a:cubicBezTo>
                <a:cubicBezTo>
                  <a:pt x="123482" y="1022610"/>
                  <a:pt x="222845" y="999982"/>
                  <a:pt x="220398" y="968715"/>
                </a:cubicBezTo>
                <a:cubicBezTo>
                  <a:pt x="182287" y="545345"/>
                  <a:pt x="226487" y="298990"/>
                  <a:pt x="220398" y="51185"/>
                </a:cubicBezTo>
                <a:cubicBezTo>
                  <a:pt x="209589" y="24691"/>
                  <a:pt x="304999" y="-9712"/>
                  <a:pt x="440796"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56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799FAE0A-2060-2348-801A-31D32F897DC3}"/>
              </a:ext>
            </a:extLst>
          </p:cNvPr>
          <p:cNvCxnSpPr>
            <a:cxnSpLocks/>
          </p:cNvCxnSpPr>
          <p:nvPr/>
        </p:nvCxnSpPr>
        <p:spPr>
          <a:xfrm rot="10800000" flipV="1">
            <a:off x="6488811" y="1528227"/>
            <a:ext cx="1136157" cy="490144"/>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6C6C59C0-5B03-DF42-8C04-A614E421938F}"/>
              </a:ext>
            </a:extLst>
          </p:cNvPr>
          <p:cNvSpPr/>
          <p:nvPr/>
        </p:nvSpPr>
        <p:spPr>
          <a:xfrm>
            <a:off x="7598619" y="2847873"/>
            <a:ext cx="492173" cy="2135639"/>
          </a:xfrm>
          <a:custGeom>
            <a:avLst/>
            <a:gdLst>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 name="connsiteX7" fmla="*/ 492173 w 492173"/>
              <a:gd name="connsiteY7" fmla="*/ 2135639 h 2135639"/>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73" h="2135639" stroke="0" extrusionOk="0">
                <a:moveTo>
                  <a:pt x="492173" y="2135639"/>
                </a:moveTo>
                <a:cubicBezTo>
                  <a:pt x="351322" y="2132591"/>
                  <a:pt x="241299" y="2111849"/>
                  <a:pt x="246086" y="2078488"/>
                </a:cubicBezTo>
                <a:cubicBezTo>
                  <a:pt x="259155" y="1768803"/>
                  <a:pt x="238112" y="1453870"/>
                  <a:pt x="246087" y="1141180"/>
                </a:cubicBezTo>
                <a:cubicBezTo>
                  <a:pt x="231630" y="1123734"/>
                  <a:pt x="132712" y="1101708"/>
                  <a:pt x="0" y="1084029"/>
                </a:cubicBezTo>
                <a:cubicBezTo>
                  <a:pt x="134346" y="1083173"/>
                  <a:pt x="249212" y="1059935"/>
                  <a:pt x="246087" y="1026878"/>
                </a:cubicBezTo>
                <a:cubicBezTo>
                  <a:pt x="250776" y="789690"/>
                  <a:pt x="321530" y="358439"/>
                  <a:pt x="246087" y="57151"/>
                </a:cubicBezTo>
                <a:cubicBezTo>
                  <a:pt x="237935" y="24339"/>
                  <a:pt x="341666" y="13744"/>
                  <a:pt x="492174" y="0"/>
                </a:cubicBezTo>
                <a:cubicBezTo>
                  <a:pt x="487628" y="668524"/>
                  <a:pt x="460020" y="1468442"/>
                  <a:pt x="492173" y="2135639"/>
                </a:cubicBezTo>
                <a:close/>
              </a:path>
              <a:path w="492173" h="2135639" fill="none" extrusionOk="0">
                <a:moveTo>
                  <a:pt x="492173" y="2135639"/>
                </a:moveTo>
                <a:cubicBezTo>
                  <a:pt x="351033" y="2135268"/>
                  <a:pt x="245220" y="2108287"/>
                  <a:pt x="246086" y="2078488"/>
                </a:cubicBezTo>
                <a:cubicBezTo>
                  <a:pt x="248516" y="1733177"/>
                  <a:pt x="227432" y="1464509"/>
                  <a:pt x="246087" y="1141180"/>
                </a:cubicBezTo>
                <a:cubicBezTo>
                  <a:pt x="238423" y="1123319"/>
                  <a:pt x="148097" y="1093085"/>
                  <a:pt x="0" y="1084029"/>
                </a:cubicBezTo>
                <a:cubicBezTo>
                  <a:pt x="135678" y="1089551"/>
                  <a:pt x="247106" y="1057838"/>
                  <a:pt x="246087" y="1026878"/>
                </a:cubicBezTo>
                <a:cubicBezTo>
                  <a:pt x="215191" y="556968"/>
                  <a:pt x="178786" y="413465"/>
                  <a:pt x="246087" y="57151"/>
                </a:cubicBezTo>
                <a:cubicBezTo>
                  <a:pt x="253973" y="41202"/>
                  <a:pt x="338455" y="9391"/>
                  <a:pt x="492174" y="0"/>
                </a:cubicBezTo>
              </a:path>
              <a:path w="492173" h="2135639" fill="none" stroke="0" extrusionOk="0">
                <a:moveTo>
                  <a:pt x="492173" y="2135639"/>
                </a:moveTo>
                <a:cubicBezTo>
                  <a:pt x="357547" y="2136358"/>
                  <a:pt x="249567" y="2110889"/>
                  <a:pt x="246086" y="2078488"/>
                </a:cubicBezTo>
                <a:cubicBezTo>
                  <a:pt x="238832" y="1764879"/>
                  <a:pt x="269883" y="1473077"/>
                  <a:pt x="246087" y="1141180"/>
                </a:cubicBezTo>
                <a:cubicBezTo>
                  <a:pt x="252689" y="1119444"/>
                  <a:pt x="136721" y="1092427"/>
                  <a:pt x="0" y="1084029"/>
                </a:cubicBezTo>
                <a:cubicBezTo>
                  <a:pt x="138658" y="1088263"/>
                  <a:pt x="246584" y="1059050"/>
                  <a:pt x="246087" y="1026878"/>
                </a:cubicBezTo>
                <a:cubicBezTo>
                  <a:pt x="182369" y="850285"/>
                  <a:pt x="259527" y="189074"/>
                  <a:pt x="246087" y="57151"/>
                </a:cubicBezTo>
                <a:cubicBezTo>
                  <a:pt x="236054" y="27234"/>
                  <a:pt x="345376" y="-7513"/>
                  <a:pt x="492174"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75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219241F-8D84-B349-B17A-C2675EF005FA}"/>
              </a:ext>
            </a:extLst>
          </p:cNvPr>
          <p:cNvCxnSpPr>
            <a:cxnSpLocks/>
          </p:cNvCxnSpPr>
          <p:nvPr/>
        </p:nvCxnSpPr>
        <p:spPr>
          <a:xfrm rot="10800000">
            <a:off x="6779936" y="3189252"/>
            <a:ext cx="765118" cy="757347"/>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1A79A2-74D3-1445-9949-4A7C616C1B5E}"/>
                  </a:ext>
                </a:extLst>
              </p:cNvPr>
              <p:cNvSpPr txBox="1"/>
              <p:nvPr/>
            </p:nvSpPr>
            <p:spPr>
              <a:xfrm>
                <a:off x="2627432" y="38107"/>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17" name="TextBox 16">
                <a:extLst>
                  <a:ext uri="{FF2B5EF4-FFF2-40B4-BE49-F238E27FC236}">
                    <a16:creationId xmlns:a16="http://schemas.microsoft.com/office/drawing/2014/main" id="{EC1A79A2-74D3-1445-9949-4A7C616C1B5E}"/>
                  </a:ext>
                </a:extLst>
              </p:cNvPr>
              <p:cNvSpPr txBox="1">
                <a:spLocks noRot="1" noChangeAspect="1" noMove="1" noResize="1" noEditPoints="1" noAdjustHandles="1" noChangeArrowheads="1" noChangeShapeType="1" noTextEdit="1"/>
              </p:cNvSpPr>
              <p:nvPr/>
            </p:nvSpPr>
            <p:spPr>
              <a:xfrm>
                <a:off x="2627432" y="38107"/>
                <a:ext cx="5271911" cy="5856475"/>
              </a:xfrm>
              <a:prstGeom prst="rect">
                <a:avLst/>
              </a:prstGeom>
              <a:blipFill>
                <a:blip r:embed="rId3"/>
                <a:stretch>
                  <a:fillRect l="-721" r="-1202" b="-866"/>
                </a:stretch>
              </a:blipFill>
            </p:spPr>
            <p:txBody>
              <a:bodyPr/>
              <a:lstStyle/>
              <a:p>
                <a:r>
                  <a:rPr lang="en-US">
                    <a:noFill/>
                  </a:rPr>
                  <a:t> </a:t>
                </a:r>
              </a:p>
            </p:txBody>
          </p:sp>
        </mc:Fallback>
      </mc:AlternateContent>
    </p:spTree>
    <p:extLst>
      <p:ext uri="{BB962C8B-B14F-4D97-AF65-F5344CB8AC3E}">
        <p14:creationId xmlns:p14="http://schemas.microsoft.com/office/powerpoint/2010/main" val="2134211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934164-D043-EF44-AA49-4E6CE15E1517}"/>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20D353A4-0101-1A4D-AB13-8FFAEAFFBA4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6" name="TextBox 5">
            <a:extLst>
              <a:ext uri="{FF2B5EF4-FFF2-40B4-BE49-F238E27FC236}">
                <a16:creationId xmlns:a16="http://schemas.microsoft.com/office/drawing/2014/main" id="{DEDC92A2-43D7-7D49-92BE-EA5B552F25DA}"/>
              </a:ext>
            </a:extLst>
          </p:cNvPr>
          <p:cNvSpPr txBox="1"/>
          <p:nvPr/>
        </p:nvSpPr>
        <p:spPr>
          <a:xfrm>
            <a:off x="5398106" y="5667485"/>
            <a:ext cx="65528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Greedy anticipatory solution preforms very well, better than deterministic without time window and solution is not far from optimal solution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12077D-3E5A-024F-95B4-FA65CEBCDF37}"/>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F912077D-3E5A-024F-95B4-FA65CEBCDF37}"/>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9B26735A-F762-A94B-B341-B3D792F94D70}"/>
              </a:ext>
            </a:extLst>
          </p:cNvPr>
          <p:cNvPicPr>
            <a:picLocks noChangeAspect="1"/>
          </p:cNvPicPr>
          <p:nvPr/>
        </p:nvPicPr>
        <p:blipFill rotWithShape="1">
          <a:blip r:embed="rId4"/>
          <a:srcRect/>
          <a:stretch/>
        </p:blipFill>
        <p:spPr>
          <a:xfrm>
            <a:off x="5084956" y="172781"/>
            <a:ext cx="6552826" cy="5213209"/>
          </a:xfrm>
          <a:prstGeom prst="rect">
            <a:avLst/>
          </a:prstGeom>
        </p:spPr>
      </p:pic>
    </p:spTree>
    <p:extLst>
      <p:ext uri="{BB962C8B-B14F-4D97-AF65-F5344CB8AC3E}">
        <p14:creationId xmlns:p14="http://schemas.microsoft.com/office/powerpoint/2010/main" val="3797981941"/>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D2756-9C35-B745-9422-9A7647140324}"/>
              </a:ext>
            </a:extLst>
          </p:cNvPr>
          <p:cNvSpPr/>
          <p:nvPr/>
        </p:nvSpPr>
        <p:spPr>
          <a:xfrm>
            <a:off x="1" y="0"/>
            <a:ext cx="2542478"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3A17910F-CB4B-8B4A-82A8-22A9F98505AC}"/>
              </a:ext>
            </a:extLst>
          </p:cNvPr>
          <p:cNvGraphicFramePr>
            <a:graphicFrameLocks noGrp="1"/>
          </p:cNvGraphicFramePr>
          <p:nvPr>
            <p:ph idx="1"/>
            <p:extLst>
              <p:ext uri="{D42A27DB-BD31-4B8C-83A1-F6EECF244321}">
                <p14:modId xmlns:p14="http://schemas.microsoft.com/office/powerpoint/2010/main" val="1644752292"/>
              </p:ext>
            </p:extLst>
          </p:nvPr>
        </p:nvGraphicFramePr>
        <p:xfrm>
          <a:off x="4025591" y="234176"/>
          <a:ext cx="796197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B5B0B7B-145D-C845-8CD7-C15EE7097574}"/>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
        <p:nvSpPr>
          <p:cNvPr id="6" name="Title 1">
            <a:extLst>
              <a:ext uri="{FF2B5EF4-FFF2-40B4-BE49-F238E27FC236}">
                <a16:creationId xmlns:a16="http://schemas.microsoft.com/office/drawing/2014/main" id="{9F8A707A-B0B1-FF40-BC79-B251E668E91D}"/>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FFFF"/>
                </a:solidFill>
              </a:rPr>
              <a:t>Problem Definition</a:t>
            </a:r>
          </a:p>
        </p:txBody>
      </p:sp>
    </p:spTree>
    <p:extLst>
      <p:ext uri="{BB962C8B-B14F-4D97-AF65-F5344CB8AC3E}">
        <p14:creationId xmlns:p14="http://schemas.microsoft.com/office/powerpoint/2010/main" val="34651367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white, covered, lot&#10;&#10;Description automatically generated">
            <a:extLst>
              <a:ext uri="{FF2B5EF4-FFF2-40B4-BE49-F238E27FC236}">
                <a16:creationId xmlns:a16="http://schemas.microsoft.com/office/drawing/2014/main" id="{319F7370-11EF-4A4A-A859-825904CD83B3}"/>
              </a:ext>
            </a:extLst>
          </p:cNvPr>
          <p:cNvPicPr>
            <a:picLocks noChangeAspect="1"/>
          </p:cNvPicPr>
          <p:nvPr/>
        </p:nvPicPr>
        <p:blipFill rotWithShape="1">
          <a:blip r:embed="rId2"/>
          <a:srcRect r="50104"/>
          <a:stretch/>
        </p:blipFill>
        <p:spPr>
          <a:xfrm>
            <a:off x="3707256" y="367977"/>
            <a:ext cx="6297818" cy="5569835"/>
          </a:xfrm>
          <a:prstGeom prst="rect">
            <a:avLst/>
          </a:prstGeom>
        </p:spPr>
      </p:pic>
      <p:sp>
        <p:nvSpPr>
          <p:cNvPr id="8" name="Rectangle 7">
            <a:extLst>
              <a:ext uri="{FF2B5EF4-FFF2-40B4-BE49-F238E27FC236}">
                <a16:creationId xmlns:a16="http://schemas.microsoft.com/office/drawing/2014/main" id="{2D3B54CA-41FC-484D-A10A-5A2B4E20FBA5}"/>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9" name="Title 1">
            <a:extLst>
              <a:ext uri="{FF2B5EF4-FFF2-40B4-BE49-F238E27FC236}">
                <a16:creationId xmlns:a16="http://schemas.microsoft.com/office/drawing/2014/main" id="{3FB9173D-FBB0-4846-8DD8-159E98F90969}"/>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10" name="TextBox 9">
            <a:extLst>
              <a:ext uri="{FF2B5EF4-FFF2-40B4-BE49-F238E27FC236}">
                <a16:creationId xmlns:a16="http://schemas.microsoft.com/office/drawing/2014/main" id="{D55FA971-75A2-DA4E-A84F-47CA585459B3}"/>
              </a:ext>
            </a:extLst>
          </p:cNvPr>
          <p:cNvSpPr txBox="1"/>
          <p:nvPr/>
        </p:nvSpPr>
        <p:spPr>
          <a:xfrm>
            <a:off x="9398644" y="2320014"/>
            <a:ext cx="1909823" cy="646331"/>
          </a:xfrm>
          <a:prstGeom prst="rect">
            <a:avLst/>
          </a:prstGeom>
          <a:noFill/>
        </p:spPr>
        <p:txBody>
          <a:bodyPr wrap="square" rtlCol="0">
            <a:spAutoFit/>
          </a:bodyPr>
          <a:lstStyle/>
          <a:p>
            <a:pPr marL="0" algn="ctr" defTabSz="457200" rtl="1" eaLnBrk="1" latinLnBrk="0" hangingPunct="1"/>
            <a:r>
              <a:rPr lang="en-US" sz="3600" b="1" dirty="0"/>
              <a:t>cars</a:t>
            </a:r>
          </a:p>
        </p:txBody>
      </p:sp>
      <p:sp>
        <p:nvSpPr>
          <p:cNvPr id="11" name="TextBox 10">
            <a:extLst>
              <a:ext uri="{FF2B5EF4-FFF2-40B4-BE49-F238E27FC236}">
                <a16:creationId xmlns:a16="http://schemas.microsoft.com/office/drawing/2014/main" id="{FF928F58-0C41-5C44-BE31-F6B68B52A0AA}"/>
              </a:ext>
            </a:extLst>
          </p:cNvPr>
          <p:cNvSpPr txBox="1"/>
          <p:nvPr/>
        </p:nvSpPr>
        <p:spPr>
          <a:xfrm>
            <a:off x="9848815" y="2966345"/>
            <a:ext cx="1909823" cy="646331"/>
          </a:xfrm>
          <a:prstGeom prst="rect">
            <a:avLst/>
          </a:prstGeom>
          <a:noFill/>
        </p:spPr>
        <p:txBody>
          <a:bodyPr wrap="square" rtlCol="0">
            <a:spAutoFit/>
          </a:bodyPr>
          <a:lstStyle/>
          <a:p>
            <a:pPr marL="0" algn="ctr" defTabSz="457200" rtl="1" eaLnBrk="1" latinLnBrk="0" hangingPunct="1"/>
            <a:r>
              <a:rPr lang="en-US" sz="3600" b="1" dirty="0"/>
              <a:t>Requests</a:t>
            </a:r>
          </a:p>
        </p:txBody>
      </p:sp>
      <p:cxnSp>
        <p:nvCxnSpPr>
          <p:cNvPr id="13" name="Straight Arrow Connector 12">
            <a:extLst>
              <a:ext uri="{FF2B5EF4-FFF2-40B4-BE49-F238E27FC236}">
                <a16:creationId xmlns:a16="http://schemas.microsoft.com/office/drawing/2014/main" id="{C8181E1F-17F4-614F-9BDB-2A6E303D441E}"/>
              </a:ext>
            </a:extLst>
          </p:cNvPr>
          <p:cNvCxnSpPr/>
          <p:nvPr/>
        </p:nvCxnSpPr>
        <p:spPr>
          <a:xfrm flipH="1">
            <a:off x="8684037" y="2685327"/>
            <a:ext cx="1164778" cy="150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595BE-57B2-AF45-8BA9-EA1F7D0FA9F8}"/>
              </a:ext>
            </a:extLst>
          </p:cNvPr>
          <p:cNvCxnSpPr>
            <a:cxnSpLocks/>
            <a:stCxn id="11" idx="1"/>
          </p:cNvCxnSpPr>
          <p:nvPr/>
        </p:nvCxnSpPr>
        <p:spPr>
          <a:xfrm flipH="1">
            <a:off x="8233867" y="3289511"/>
            <a:ext cx="1614948" cy="398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72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E0C645-1432-CC4B-A410-376FF394B5FA}"/>
              </a:ext>
            </a:extLst>
          </p:cNvPr>
          <p:cNvPicPr>
            <a:picLocks noChangeAspect="1"/>
          </p:cNvPicPr>
          <p:nvPr/>
        </p:nvPicPr>
        <p:blipFill>
          <a:blip r:embed="rId3"/>
          <a:stretch>
            <a:fillRect/>
          </a:stretch>
        </p:blipFill>
        <p:spPr>
          <a:xfrm>
            <a:off x="3142790" y="865401"/>
            <a:ext cx="5065039" cy="3798780"/>
          </a:xfrm>
          <a:prstGeom prst="rect">
            <a:avLst/>
          </a:prstGeom>
        </p:spPr>
      </p:pic>
      <p:sp>
        <p:nvSpPr>
          <p:cNvPr id="9" name="Rectangle 8">
            <a:extLst>
              <a:ext uri="{FF2B5EF4-FFF2-40B4-BE49-F238E27FC236}">
                <a16:creationId xmlns:a16="http://schemas.microsoft.com/office/drawing/2014/main" id="{FBC8D431-5F9C-DA4F-8526-DD740D2BA953}"/>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10" name="Title 1">
            <a:extLst>
              <a:ext uri="{FF2B5EF4-FFF2-40B4-BE49-F238E27FC236}">
                <a16:creationId xmlns:a16="http://schemas.microsoft.com/office/drawing/2014/main" id="{371CDF2E-43C4-0045-B1FB-139AE4D7141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A05085-EE38-3049-8C24-93C79860B19F}"/>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12" name="TextBox 11">
                <a:extLst>
                  <a:ext uri="{FF2B5EF4-FFF2-40B4-BE49-F238E27FC236}">
                    <a16:creationId xmlns:a16="http://schemas.microsoft.com/office/drawing/2014/main" id="{D3A05085-EE38-3049-8C24-93C79860B19F}"/>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4"/>
                <a:stretch>
                  <a:fillRect l="-2264" t="-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5092D7-87DF-174C-9C05-D53F28ED506E}"/>
              </a:ext>
            </a:extLst>
          </p:cNvPr>
          <p:cNvSpPr txBox="1"/>
          <p:nvPr/>
        </p:nvSpPr>
        <p:spPr>
          <a:xfrm>
            <a:off x="2891483" y="603791"/>
            <a:ext cx="4468274" cy="523220"/>
          </a:xfrm>
          <a:prstGeom prst="rect">
            <a:avLst/>
          </a:prstGeom>
          <a:noFill/>
        </p:spPr>
        <p:txBody>
          <a:bodyPr wrap="none" rtlCol="0">
            <a:spAutoFit/>
          </a:bodyPr>
          <a:lstStyle/>
          <a:p>
            <a:r>
              <a:rPr lang="en-US" sz="2800" dirty="0"/>
              <a:t>Anticipatory algorithm result:</a:t>
            </a:r>
          </a:p>
        </p:txBody>
      </p:sp>
      <p:pic>
        <p:nvPicPr>
          <p:cNvPr id="16" name="Picture 15" descr="A close up of a piece of paper&#10;&#10;Description automatically generated">
            <a:extLst>
              <a:ext uri="{FF2B5EF4-FFF2-40B4-BE49-F238E27FC236}">
                <a16:creationId xmlns:a16="http://schemas.microsoft.com/office/drawing/2014/main" id="{9EC63160-80E8-E046-AD25-A0BF08A39774}"/>
              </a:ext>
            </a:extLst>
          </p:cNvPr>
          <p:cNvPicPr>
            <a:picLocks noChangeAspect="1"/>
          </p:cNvPicPr>
          <p:nvPr/>
        </p:nvPicPr>
        <p:blipFill>
          <a:blip r:embed="rId5"/>
          <a:stretch>
            <a:fillRect/>
          </a:stretch>
        </p:blipFill>
        <p:spPr>
          <a:xfrm>
            <a:off x="7659913" y="968339"/>
            <a:ext cx="4790537" cy="3592903"/>
          </a:xfrm>
          <a:prstGeom prst="rect">
            <a:avLst/>
          </a:prstGeom>
        </p:spPr>
      </p:pic>
      <p:sp>
        <p:nvSpPr>
          <p:cNvPr id="19" name="TextBox 18">
            <a:extLst>
              <a:ext uri="{FF2B5EF4-FFF2-40B4-BE49-F238E27FC236}">
                <a16:creationId xmlns:a16="http://schemas.microsoft.com/office/drawing/2014/main" id="{3BF90327-2BE1-C149-832E-500C7ABEF389}"/>
              </a:ext>
            </a:extLst>
          </p:cNvPr>
          <p:cNvSpPr txBox="1"/>
          <p:nvPr/>
        </p:nvSpPr>
        <p:spPr>
          <a:xfrm>
            <a:off x="8418552" y="603790"/>
            <a:ext cx="3821174" cy="523220"/>
          </a:xfrm>
          <a:prstGeom prst="rect">
            <a:avLst/>
          </a:prstGeom>
          <a:noFill/>
        </p:spPr>
        <p:txBody>
          <a:bodyPr wrap="none" rtlCol="0">
            <a:spAutoFit/>
          </a:bodyPr>
          <a:lstStyle/>
          <a:p>
            <a:r>
              <a:rPr lang="en-US" sz="2800" dirty="0"/>
              <a:t>Greedy algorithm result:</a:t>
            </a:r>
          </a:p>
        </p:txBody>
      </p:sp>
    </p:spTree>
    <p:extLst>
      <p:ext uri="{BB962C8B-B14F-4D97-AF65-F5344CB8AC3E}">
        <p14:creationId xmlns:p14="http://schemas.microsoft.com/office/powerpoint/2010/main" val="1925754054"/>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4C73F-3E7B-974A-AA5A-49A32DC38B88}"/>
              </a:ext>
            </a:extLst>
          </p:cNvPr>
          <p:cNvSpPr>
            <a:spLocks noGrp="1"/>
          </p:cNvSpPr>
          <p:nvPr>
            <p:ph idx="1"/>
          </p:nvPr>
        </p:nvSpPr>
        <p:spPr>
          <a:xfrm>
            <a:off x="3448861" y="523050"/>
            <a:ext cx="8579006" cy="5188492"/>
          </a:xfrm>
        </p:spPr>
        <p:txBody>
          <a:bodyPr/>
          <a:lstStyle/>
          <a:p>
            <a:pPr>
              <a:lnSpc>
                <a:spcPct val="150000"/>
              </a:lnSpc>
            </a:pPr>
            <a:endParaRPr lang="en-US" dirty="0"/>
          </a:p>
          <a:p>
            <a:pPr>
              <a:lnSpc>
                <a:spcPct val="150000"/>
              </a:lnSpc>
            </a:pPr>
            <a:r>
              <a:rPr lang="en-US" dirty="0"/>
              <a:t>use reinforcement learning methods on the deterministic problem and run anticipatory algorithm in real time on larger problem</a:t>
            </a:r>
          </a:p>
          <a:p>
            <a:pPr>
              <a:lnSpc>
                <a:spcPct val="150000"/>
              </a:lnSpc>
            </a:pPr>
            <a:r>
              <a:rPr lang="en-US" dirty="0"/>
              <a:t>Calculate the stochastic problem using reinforcement learning and anticipatory as the Cost of algorithm</a:t>
            </a:r>
          </a:p>
        </p:txBody>
      </p:sp>
      <p:sp>
        <p:nvSpPr>
          <p:cNvPr id="4" name="Rectangle 3">
            <a:extLst>
              <a:ext uri="{FF2B5EF4-FFF2-40B4-BE49-F238E27FC236}">
                <a16:creationId xmlns:a16="http://schemas.microsoft.com/office/drawing/2014/main" id="{BE17E5D2-C7FF-6F4F-A263-31DAC6B111D7}"/>
              </a:ext>
            </a:extLst>
          </p:cNvPr>
          <p:cNvSpPr/>
          <p:nvPr/>
        </p:nvSpPr>
        <p:spPr>
          <a:xfrm>
            <a:off x="0"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DA29B878-9098-2C47-81A5-611B248B1E3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Future work</a:t>
            </a:r>
            <a:endParaRPr lang="en-US" b="1" dirty="0">
              <a:solidFill>
                <a:schemeClr val="bg1"/>
              </a:solidFill>
            </a:endParaRPr>
          </a:p>
        </p:txBody>
      </p:sp>
    </p:spTree>
    <p:extLst>
      <p:ext uri="{BB962C8B-B14F-4D97-AF65-F5344CB8AC3E}">
        <p14:creationId xmlns:p14="http://schemas.microsoft.com/office/powerpoint/2010/main" val="44421584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797932" cy="1200329"/>
          </a:xfrm>
          <a:prstGeom prst="rect">
            <a:avLst/>
          </a:prstGeom>
          <a:noFill/>
        </p:spPr>
        <p:txBody>
          <a:bodyPr wrap="square" rtlCol="0">
            <a:spAutoFit/>
          </a:bodyPr>
          <a:lstStyle/>
          <a:p>
            <a:pPr algn="ctr"/>
            <a:r>
              <a:rPr lang="en-US" dirty="0">
                <a:solidFill>
                  <a:schemeClr val="bg1"/>
                </a:solidFill>
              </a:rPr>
              <a:t>Decoder –</a:t>
            </a:r>
          </a:p>
          <a:p>
            <a:pPr algn="ctr"/>
            <a:r>
              <a:rPr lang="en-US" dirty="0">
                <a:solidFill>
                  <a:schemeClr val="bg1"/>
                </a:solidFill>
              </a:rPr>
              <a:t>Context car 1 </a:t>
            </a:r>
          </a:p>
          <a:p>
            <a:pPr algn="ctr"/>
            <a:r>
              <a:rPr lang="en-US" dirty="0">
                <a:solidFill>
                  <a:schemeClr val="bg1"/>
                </a:solidFill>
              </a:rPr>
              <a:t>+ node 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1200329"/>
          </a:xfrm>
          <a:prstGeom prst="rect">
            <a:avLst/>
          </a:prstGeom>
          <a:noFill/>
        </p:spPr>
        <p:txBody>
          <a:bodyPr wrap="square" rtlCol="0">
            <a:spAutoFit/>
          </a:bodyPr>
          <a:lstStyle/>
          <a:p>
            <a:pPr algn="ctr"/>
            <a:r>
              <a:rPr lang="en-US" dirty="0">
                <a:solidFill>
                  <a:schemeClr val="bg1"/>
                </a:solidFill>
              </a:rPr>
              <a:t>Decoder –</a:t>
            </a:r>
          </a:p>
          <a:p>
            <a:pPr algn="ctr"/>
            <a:r>
              <a:rPr lang="en-US" dirty="0">
                <a:solidFill>
                  <a:schemeClr val="bg1"/>
                </a:solidFill>
              </a:rPr>
              <a:t>Context car k</a:t>
            </a:r>
          </a:p>
          <a:p>
            <a:pPr algn="ctr"/>
            <a:r>
              <a:rPr lang="en-US" dirty="0">
                <a:solidFill>
                  <a:schemeClr val="bg1"/>
                </a:solidFill>
              </a:rPr>
              <a:t>+ node 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a:endCxn id="21" idx="3"/>
          </p:cNvCxnSpPr>
          <p:nvPr/>
        </p:nvCxnSpPr>
        <p:spPr>
          <a:xfrm flipH="1">
            <a:off x="8270117" y="3850936"/>
            <a:ext cx="2756828" cy="117737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06640" y="4659118"/>
            <a:ext cx="2563477"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222495" y="1967408"/>
            <a:ext cx="6335548"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r>
              <a:rPr lang="he-IL" dirty="0"/>
              <a:t> </a:t>
            </a:r>
            <a:r>
              <a:rPr lang="en-US" dirty="0"/>
              <a:t> + context</a:t>
            </a:r>
          </a:p>
        </p:txBody>
      </p:sp>
      <p:sp>
        <p:nvSpPr>
          <p:cNvPr id="29" name="TextBox 28">
            <a:extLst>
              <a:ext uri="{FF2B5EF4-FFF2-40B4-BE49-F238E27FC236}">
                <a16:creationId xmlns:a16="http://schemas.microsoft.com/office/drawing/2014/main" id="{167036ED-774F-EF44-96E8-B5AC3861CD20}"/>
              </a:ext>
            </a:extLst>
          </p:cNvPr>
          <p:cNvSpPr txBox="1"/>
          <p:nvPr/>
        </p:nvSpPr>
        <p:spPr>
          <a:xfrm>
            <a:off x="6876111" y="6056152"/>
            <a:ext cx="5234619" cy="715089"/>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 I that is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
        <p:nvSpPr>
          <p:cNvPr id="26" name="TextBox 25">
            <a:extLst>
              <a:ext uri="{FF2B5EF4-FFF2-40B4-BE49-F238E27FC236}">
                <a16:creationId xmlns:a16="http://schemas.microsoft.com/office/drawing/2014/main" id="{47DF7D39-274A-4549-8D4F-EF0EC5AE3E8C}"/>
              </a:ext>
            </a:extLst>
          </p:cNvPr>
          <p:cNvSpPr txBox="1"/>
          <p:nvPr/>
        </p:nvSpPr>
        <p:spPr>
          <a:xfrm>
            <a:off x="6376322" y="2655931"/>
            <a:ext cx="1797932" cy="1200329"/>
          </a:xfrm>
          <a:prstGeom prst="rect">
            <a:avLst/>
          </a:prstGeom>
          <a:noFill/>
        </p:spPr>
        <p:txBody>
          <a:bodyPr wrap="square" rtlCol="0">
            <a:spAutoFit/>
          </a:bodyPr>
          <a:lstStyle/>
          <a:p>
            <a:pPr algn="ctr"/>
            <a:r>
              <a:rPr lang="en-US" dirty="0">
                <a:solidFill>
                  <a:schemeClr val="bg1"/>
                </a:solidFill>
              </a:rPr>
              <a:t>Decoder –</a:t>
            </a:r>
          </a:p>
          <a:p>
            <a:pPr algn="ctr"/>
            <a:r>
              <a:rPr lang="en-US" dirty="0">
                <a:solidFill>
                  <a:schemeClr val="bg1"/>
                </a:solidFill>
              </a:rPr>
              <a:t>Context car 2 </a:t>
            </a:r>
          </a:p>
          <a:p>
            <a:pPr algn="ctr"/>
            <a:r>
              <a:rPr lang="en-US" dirty="0">
                <a:solidFill>
                  <a:schemeClr val="bg1"/>
                </a:solidFill>
              </a:rPr>
              <a:t>+ node Multi head attention</a:t>
            </a:r>
          </a:p>
        </p:txBody>
      </p:sp>
      <p:sp>
        <p:nvSpPr>
          <p:cNvPr id="2" name="Rectangle 1">
            <a:extLst>
              <a:ext uri="{FF2B5EF4-FFF2-40B4-BE49-F238E27FC236}">
                <a16:creationId xmlns:a16="http://schemas.microsoft.com/office/drawing/2014/main" id="{4A4AACE6-D041-B24F-974C-344273C1EF2F}"/>
              </a:ext>
            </a:extLst>
          </p:cNvPr>
          <p:cNvSpPr/>
          <p:nvPr/>
        </p:nvSpPr>
        <p:spPr>
          <a:xfrm>
            <a:off x="2527549" y="6211669"/>
            <a:ext cx="4438323" cy="646331"/>
          </a:xfrm>
          <a:prstGeom prst="rect">
            <a:avLst/>
          </a:prstGeom>
        </p:spPr>
        <p:txBody>
          <a:bodyPr wrap="square">
            <a:spAutoFit/>
          </a:bodyPr>
          <a:lstStyle/>
          <a:p>
            <a:r>
              <a:rPr lang="en-US" dirty="0"/>
              <a:t>Context :</a:t>
            </a:r>
          </a:p>
          <a:p>
            <a:r>
              <a:rPr lang="en-US" dirty="0"/>
              <a:t>[current loc, final loc, graph embedding]</a:t>
            </a:r>
          </a:p>
        </p:txBody>
      </p:sp>
    </p:spTree>
    <p:extLst>
      <p:ext uri="{BB962C8B-B14F-4D97-AF65-F5344CB8AC3E}">
        <p14:creationId xmlns:p14="http://schemas.microsoft.com/office/powerpoint/2010/main" val="127612721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E7B0C41B-8AD5-854D-9590-AE3B501C6013}"/>
              </a:ext>
            </a:extLst>
          </p:cNvPr>
          <p:cNvPicPr>
            <a:picLocks noChangeAspect="1"/>
          </p:cNvPicPr>
          <p:nvPr/>
        </p:nvPicPr>
        <p:blipFill rotWithShape="1">
          <a:blip r:embed="rId2"/>
          <a:srcRect l="50272" t="4665" r="3478" b="8486"/>
          <a:stretch/>
        </p:blipFill>
        <p:spPr>
          <a:xfrm>
            <a:off x="7579881" y="176484"/>
            <a:ext cx="4509249" cy="3509010"/>
          </a:xfrm>
          <a:prstGeom prst="rect">
            <a:avLst/>
          </a:prstGeom>
        </p:spPr>
      </p:pic>
      <p:pic>
        <p:nvPicPr>
          <p:cNvPr id="5" name="Picture 4" descr="A close up of a map&#10;&#10;Description automatically generated">
            <a:extLst>
              <a:ext uri="{FF2B5EF4-FFF2-40B4-BE49-F238E27FC236}">
                <a16:creationId xmlns:a16="http://schemas.microsoft.com/office/drawing/2014/main" id="{6BFFF6C1-C412-224C-88D2-AD650E7B3EA3}"/>
              </a:ext>
            </a:extLst>
          </p:cNvPr>
          <p:cNvPicPr>
            <a:picLocks noChangeAspect="1"/>
          </p:cNvPicPr>
          <p:nvPr/>
        </p:nvPicPr>
        <p:blipFill rotWithShape="1">
          <a:blip r:embed="rId2"/>
          <a:srcRect l="2059" t="12983" r="52776" b="11172"/>
          <a:stretch/>
        </p:blipFill>
        <p:spPr>
          <a:xfrm>
            <a:off x="3448861" y="438173"/>
            <a:ext cx="4403549" cy="3064442"/>
          </a:xfrm>
          <a:prstGeom prst="rect">
            <a:avLst/>
          </a:prstGeom>
        </p:spPr>
      </p:pic>
      <p:sp>
        <p:nvSpPr>
          <p:cNvPr id="6" name="Rectangle 5">
            <a:extLst>
              <a:ext uri="{FF2B5EF4-FFF2-40B4-BE49-F238E27FC236}">
                <a16:creationId xmlns:a16="http://schemas.microsoft.com/office/drawing/2014/main" id="{4C97751E-3392-FB47-9075-6C4D5E9CA6A6}"/>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itle 1">
            <a:extLst>
              <a:ext uri="{FF2B5EF4-FFF2-40B4-BE49-F238E27FC236}">
                <a16:creationId xmlns:a16="http://schemas.microsoft.com/office/drawing/2014/main" id="{82590824-1D19-B446-A227-A8FA5EC4A33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3200" b="1" dirty="0">
              <a:solidFill>
                <a:schemeClr val="bg1"/>
              </a:solidFill>
            </a:endParaRPr>
          </a:p>
          <a:p>
            <a:pPr algn="ctr"/>
            <a:r>
              <a:rPr lang="en-US" sz="3200" b="1" dirty="0">
                <a:solidFill>
                  <a:schemeClr val="bg1"/>
                </a:solidFill>
              </a:rPr>
              <a:t>Results </a:t>
            </a:r>
            <a:endParaRPr lang="en-US" sz="4800" b="1" dirty="0">
              <a:solidFill>
                <a:schemeClr val="bg1"/>
              </a:solidFill>
            </a:endParaRPr>
          </a:p>
        </p:txBody>
      </p:sp>
      <p:sp>
        <p:nvSpPr>
          <p:cNvPr id="11" name="TextBox 10">
            <a:extLst>
              <a:ext uri="{FF2B5EF4-FFF2-40B4-BE49-F238E27FC236}">
                <a16:creationId xmlns:a16="http://schemas.microsoft.com/office/drawing/2014/main" id="{849D9D1D-CB1B-384E-9260-268357ABCA71}"/>
              </a:ext>
            </a:extLst>
          </p:cNvPr>
          <p:cNvSpPr txBox="1"/>
          <p:nvPr/>
        </p:nvSpPr>
        <p:spPr>
          <a:xfrm>
            <a:off x="4916691" y="68841"/>
            <a:ext cx="2834640" cy="369332"/>
          </a:xfrm>
          <a:prstGeom prst="rect">
            <a:avLst/>
          </a:prstGeom>
          <a:noFill/>
        </p:spPr>
        <p:txBody>
          <a:bodyPr wrap="square" rtlCol="0">
            <a:spAutoFit/>
          </a:bodyPr>
          <a:lstStyle/>
          <a:p>
            <a:r>
              <a:rPr lang="en-IL" dirty="0"/>
              <a:t>Network results</a:t>
            </a:r>
          </a:p>
        </p:txBody>
      </p:sp>
      <p:pic>
        <p:nvPicPr>
          <p:cNvPr id="15" name="Picture 14" descr="A picture containing many, group, bunch, table&#10;&#10;Description automatically generated">
            <a:extLst>
              <a:ext uri="{FF2B5EF4-FFF2-40B4-BE49-F238E27FC236}">
                <a16:creationId xmlns:a16="http://schemas.microsoft.com/office/drawing/2014/main" id="{2B3E039A-6BC3-814D-BE67-E4F253BC8A23}"/>
              </a:ext>
            </a:extLst>
          </p:cNvPr>
          <p:cNvPicPr>
            <a:picLocks noChangeAspect="1"/>
          </p:cNvPicPr>
          <p:nvPr/>
        </p:nvPicPr>
        <p:blipFill>
          <a:blip r:embed="rId3"/>
          <a:stretch>
            <a:fillRect/>
          </a:stretch>
        </p:blipFill>
        <p:spPr>
          <a:xfrm>
            <a:off x="3817620" y="3631500"/>
            <a:ext cx="8374380" cy="2741081"/>
          </a:xfrm>
          <a:prstGeom prst="rect">
            <a:avLst/>
          </a:prstGeom>
        </p:spPr>
      </p:pic>
      <p:sp>
        <p:nvSpPr>
          <p:cNvPr id="12" name="TextBox 11">
            <a:extLst>
              <a:ext uri="{FF2B5EF4-FFF2-40B4-BE49-F238E27FC236}">
                <a16:creationId xmlns:a16="http://schemas.microsoft.com/office/drawing/2014/main" id="{70C3AC5F-1537-AC48-A424-6EF61E8CA05C}"/>
              </a:ext>
            </a:extLst>
          </p:cNvPr>
          <p:cNvSpPr txBox="1"/>
          <p:nvPr/>
        </p:nvSpPr>
        <p:spPr>
          <a:xfrm>
            <a:off x="2622293" y="5932690"/>
            <a:ext cx="1653135" cy="646331"/>
          </a:xfrm>
          <a:prstGeom prst="rect">
            <a:avLst/>
          </a:prstGeom>
          <a:noFill/>
        </p:spPr>
        <p:txBody>
          <a:bodyPr wrap="square" rtlCol="0">
            <a:spAutoFit/>
          </a:bodyPr>
          <a:lstStyle/>
          <a:p>
            <a:r>
              <a:rPr lang="en-IL" dirty="0"/>
              <a:t>Grid Size - 10</a:t>
            </a:r>
          </a:p>
          <a:p>
            <a:r>
              <a:rPr lang="en-US" dirty="0"/>
              <a:t>N</a:t>
            </a:r>
            <a:r>
              <a:rPr lang="en-IL" dirty="0"/>
              <a:t>_cars - 2</a:t>
            </a:r>
          </a:p>
        </p:txBody>
      </p:sp>
    </p:spTree>
    <p:extLst>
      <p:ext uri="{BB962C8B-B14F-4D97-AF65-F5344CB8AC3E}">
        <p14:creationId xmlns:p14="http://schemas.microsoft.com/office/powerpoint/2010/main" val="3718832436"/>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D51157-DB42-1749-89B7-85E21DC27185}"/>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itle 1">
            <a:extLst>
              <a:ext uri="{FF2B5EF4-FFF2-40B4-BE49-F238E27FC236}">
                <a16:creationId xmlns:a16="http://schemas.microsoft.com/office/drawing/2014/main" id="{05C3AFBE-FEC7-F64F-B6F7-A8321695A8C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3200" b="1" dirty="0">
              <a:solidFill>
                <a:schemeClr val="bg1"/>
              </a:solidFill>
            </a:endParaRPr>
          </a:p>
          <a:p>
            <a:pPr algn="ctr"/>
            <a:r>
              <a:rPr lang="en-US" sz="3200" b="1" dirty="0">
                <a:solidFill>
                  <a:schemeClr val="bg1"/>
                </a:solidFill>
              </a:rPr>
              <a:t>Results </a:t>
            </a:r>
            <a:endParaRPr lang="en-US" sz="4800" b="1" dirty="0">
              <a:solidFill>
                <a:schemeClr val="bg1"/>
              </a:solidFill>
            </a:endParaRPr>
          </a:p>
        </p:txBody>
      </p:sp>
      <p:sp>
        <p:nvSpPr>
          <p:cNvPr id="8" name="TextBox 7">
            <a:extLst>
              <a:ext uri="{FF2B5EF4-FFF2-40B4-BE49-F238E27FC236}">
                <a16:creationId xmlns:a16="http://schemas.microsoft.com/office/drawing/2014/main" id="{23B190B8-43AB-5546-ABF0-F2F8ED74FF10}"/>
              </a:ext>
            </a:extLst>
          </p:cNvPr>
          <p:cNvSpPr txBox="1"/>
          <p:nvPr/>
        </p:nvSpPr>
        <p:spPr>
          <a:xfrm>
            <a:off x="2622293" y="5932690"/>
            <a:ext cx="1653135" cy="646331"/>
          </a:xfrm>
          <a:prstGeom prst="rect">
            <a:avLst/>
          </a:prstGeom>
          <a:noFill/>
        </p:spPr>
        <p:txBody>
          <a:bodyPr wrap="square" rtlCol="0">
            <a:spAutoFit/>
          </a:bodyPr>
          <a:lstStyle/>
          <a:p>
            <a:r>
              <a:rPr lang="en-IL" dirty="0"/>
              <a:t>Grid Size - 12</a:t>
            </a:r>
          </a:p>
          <a:p>
            <a:r>
              <a:rPr lang="en-US" dirty="0"/>
              <a:t>N</a:t>
            </a:r>
            <a:r>
              <a:rPr lang="en-IL" dirty="0"/>
              <a:t>_cars - 3</a:t>
            </a:r>
          </a:p>
        </p:txBody>
      </p:sp>
      <p:pic>
        <p:nvPicPr>
          <p:cNvPr id="12" name="Picture 11" descr="A close up of a map&#10;&#10;Description automatically generated">
            <a:extLst>
              <a:ext uri="{FF2B5EF4-FFF2-40B4-BE49-F238E27FC236}">
                <a16:creationId xmlns:a16="http://schemas.microsoft.com/office/drawing/2014/main" id="{1EF8F1E3-9946-594F-9C0E-E345146DFE9B}"/>
              </a:ext>
            </a:extLst>
          </p:cNvPr>
          <p:cNvPicPr>
            <a:picLocks noChangeAspect="1"/>
          </p:cNvPicPr>
          <p:nvPr/>
        </p:nvPicPr>
        <p:blipFill>
          <a:blip r:embed="rId2"/>
          <a:stretch>
            <a:fillRect/>
          </a:stretch>
        </p:blipFill>
        <p:spPr>
          <a:xfrm>
            <a:off x="3538981" y="570379"/>
            <a:ext cx="8515859" cy="3016796"/>
          </a:xfrm>
          <a:prstGeom prst="rect">
            <a:avLst/>
          </a:prstGeom>
        </p:spPr>
      </p:pic>
      <p:sp>
        <p:nvSpPr>
          <p:cNvPr id="13" name="TextBox 12">
            <a:extLst>
              <a:ext uri="{FF2B5EF4-FFF2-40B4-BE49-F238E27FC236}">
                <a16:creationId xmlns:a16="http://schemas.microsoft.com/office/drawing/2014/main" id="{FC309DA1-3B11-9E43-B931-529F0FE09F1D}"/>
              </a:ext>
            </a:extLst>
          </p:cNvPr>
          <p:cNvSpPr txBox="1"/>
          <p:nvPr/>
        </p:nvSpPr>
        <p:spPr>
          <a:xfrm>
            <a:off x="4678680" y="286011"/>
            <a:ext cx="2834640" cy="369332"/>
          </a:xfrm>
          <a:prstGeom prst="rect">
            <a:avLst/>
          </a:prstGeom>
          <a:noFill/>
        </p:spPr>
        <p:txBody>
          <a:bodyPr wrap="square" rtlCol="0">
            <a:spAutoFit/>
          </a:bodyPr>
          <a:lstStyle/>
          <a:p>
            <a:r>
              <a:rPr lang="en-IL" dirty="0"/>
              <a:t>Network results</a:t>
            </a:r>
          </a:p>
        </p:txBody>
      </p:sp>
      <p:sp>
        <p:nvSpPr>
          <p:cNvPr id="14" name="TextBox 13">
            <a:extLst>
              <a:ext uri="{FF2B5EF4-FFF2-40B4-BE49-F238E27FC236}">
                <a16:creationId xmlns:a16="http://schemas.microsoft.com/office/drawing/2014/main" id="{032D69A0-830F-534E-B397-6DCACDA9C184}"/>
              </a:ext>
            </a:extLst>
          </p:cNvPr>
          <p:cNvSpPr txBox="1"/>
          <p:nvPr/>
        </p:nvSpPr>
        <p:spPr>
          <a:xfrm>
            <a:off x="8785860" y="286011"/>
            <a:ext cx="2834640" cy="369332"/>
          </a:xfrm>
          <a:prstGeom prst="rect">
            <a:avLst/>
          </a:prstGeom>
          <a:noFill/>
        </p:spPr>
        <p:txBody>
          <a:bodyPr wrap="square" rtlCol="0">
            <a:spAutoFit/>
          </a:bodyPr>
          <a:lstStyle/>
          <a:p>
            <a:r>
              <a:rPr lang="en-IL" dirty="0"/>
              <a:t>Optimization results</a:t>
            </a:r>
          </a:p>
        </p:txBody>
      </p:sp>
      <p:pic>
        <p:nvPicPr>
          <p:cNvPr id="16" name="Picture 15" descr="A picture containing standing, table, black, group&#10;&#10;Description automatically generated">
            <a:extLst>
              <a:ext uri="{FF2B5EF4-FFF2-40B4-BE49-F238E27FC236}">
                <a16:creationId xmlns:a16="http://schemas.microsoft.com/office/drawing/2014/main" id="{BF4C8D2C-473B-704B-8869-27454C3969C6}"/>
              </a:ext>
            </a:extLst>
          </p:cNvPr>
          <p:cNvPicPr>
            <a:picLocks noChangeAspect="1"/>
          </p:cNvPicPr>
          <p:nvPr/>
        </p:nvPicPr>
        <p:blipFill>
          <a:blip r:embed="rId3"/>
          <a:stretch>
            <a:fillRect/>
          </a:stretch>
        </p:blipFill>
        <p:spPr>
          <a:xfrm>
            <a:off x="4017362" y="3988805"/>
            <a:ext cx="8037478" cy="2590216"/>
          </a:xfrm>
          <a:prstGeom prst="rect">
            <a:avLst/>
          </a:prstGeom>
        </p:spPr>
      </p:pic>
    </p:spTree>
    <p:extLst>
      <p:ext uri="{BB962C8B-B14F-4D97-AF65-F5344CB8AC3E}">
        <p14:creationId xmlns:p14="http://schemas.microsoft.com/office/powerpoint/2010/main" val="2271930381"/>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8DD00-58B2-AD4A-988A-D9B78E69E3D4}"/>
              </a:ext>
            </a:extLst>
          </p:cNvPr>
          <p:cNvSpPr>
            <a:spLocks noGrp="1"/>
          </p:cNvSpPr>
          <p:nvPr>
            <p:ph idx="1"/>
          </p:nvPr>
        </p:nvSpPr>
        <p:spPr>
          <a:xfrm>
            <a:off x="3543688" y="651287"/>
            <a:ext cx="8277922" cy="5953939"/>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Many problems today can be formalized as a number of agents and requests needed to be answered</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suggest an algorithm that uses historical data in order to plan better for the unknown future</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Our solution is like the anticipatory online algorithm and adds the prediction learner</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show great results on a real-life problem : uber in Manhattan </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were able to optimize run-time using </a:t>
            </a:r>
            <a:r>
              <a:rPr lang="en-US" dirty="0" err="1"/>
              <a:t>gurobi</a:t>
            </a:r>
            <a:r>
              <a:rPr lang="en-US" dirty="0"/>
              <a:t> and defining the internal optimization problem as a MIP</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The anticipatory algorithm shows similar results to the optimal deterministic solution</a:t>
            </a:r>
          </a:p>
        </p:txBody>
      </p:sp>
      <p:sp>
        <p:nvSpPr>
          <p:cNvPr id="4" name="Rectangle 3">
            <a:extLst>
              <a:ext uri="{FF2B5EF4-FFF2-40B4-BE49-F238E27FC236}">
                <a16:creationId xmlns:a16="http://schemas.microsoft.com/office/drawing/2014/main" id="{CFBE3A94-F42A-A048-AECC-4F583AB5B65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EC86973D-C998-A941-822B-680B4A9B4CA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Summary </a:t>
            </a:r>
            <a:endParaRPr lang="en-US" sz="7200" b="1" dirty="0">
              <a:solidFill>
                <a:schemeClr val="bg1"/>
              </a:solidFill>
            </a:endParaRPr>
          </a:p>
        </p:txBody>
      </p:sp>
    </p:spTree>
    <p:extLst>
      <p:ext uri="{BB962C8B-B14F-4D97-AF65-F5344CB8AC3E}">
        <p14:creationId xmlns:p14="http://schemas.microsoft.com/office/powerpoint/2010/main" val="4198863964"/>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3433093389"/>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rapezoid 8">
            <a:extLst>
              <a:ext uri="{FF2B5EF4-FFF2-40B4-BE49-F238E27FC236}">
                <a16:creationId xmlns:a16="http://schemas.microsoft.com/office/drawing/2014/main" id="{22E5F776-0186-B148-9F43-8EEAEACAB701}"/>
              </a:ext>
            </a:extLst>
          </p:cNvPr>
          <p:cNvSpPr/>
          <p:nvPr/>
        </p:nvSpPr>
        <p:spPr>
          <a:xfrm>
            <a:off x="4639606" y="3367031"/>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bg1"/>
              </a:solidFill>
            </a:endParaRPr>
          </a:p>
        </p:txBody>
      </p:sp>
      <p:sp>
        <p:nvSpPr>
          <p:cNvPr id="3" name="Content Placeholder 2">
            <a:extLst>
              <a:ext uri="{FF2B5EF4-FFF2-40B4-BE49-F238E27FC236}">
                <a16:creationId xmlns:a16="http://schemas.microsoft.com/office/drawing/2014/main" id="{4312EE3B-FA43-D741-A50F-99E0E82A45A5}"/>
              </a:ext>
            </a:extLst>
          </p:cNvPr>
          <p:cNvSpPr>
            <a:spLocks noGrp="1"/>
          </p:cNvSpPr>
          <p:nvPr>
            <p:ph idx="1"/>
          </p:nvPr>
        </p:nvSpPr>
        <p:spPr>
          <a:xfrm>
            <a:off x="838200" y="1825625"/>
            <a:ext cx="10515600" cy="1782279"/>
          </a:xfrm>
        </p:spPr>
        <p:txBody>
          <a:bodyPr>
            <a:normAutofit fontScale="70000" lnSpcReduction="20000"/>
          </a:bodyPr>
          <a:lstStyle/>
          <a:p>
            <a:r>
              <a:rPr lang="en-IL" dirty="0"/>
              <a:t>X : graph where each node is a location and connected to all nodes around it  [n_batches, n_nodes, n_features]</a:t>
            </a:r>
          </a:p>
          <a:p>
            <a:pPr lvl="1"/>
            <a:r>
              <a:rPr lang="en-US" dirty="0"/>
              <a:t>F</a:t>
            </a:r>
            <a:r>
              <a:rPr lang="en-IL" dirty="0"/>
              <a:t>eatures: [x, y, n_cars, n_events] (in the future some sort of heatmap representation)</a:t>
            </a:r>
          </a:p>
          <a:p>
            <a:r>
              <a:rPr lang="en-US" dirty="0"/>
              <a:t>M</a:t>
            </a:r>
            <a:r>
              <a:rPr lang="en-IL" dirty="0"/>
              <a:t>ulti attention layer </a:t>
            </a:r>
          </a:p>
          <a:p>
            <a:r>
              <a:rPr lang="en-US" dirty="0"/>
              <a:t>O</a:t>
            </a:r>
            <a:r>
              <a:rPr lang="en-IL" dirty="0"/>
              <a:t>utput: embedding for each node in graph,using attention model [n_batches, n_nodes, n_embedding]</a:t>
            </a:r>
          </a:p>
          <a:p>
            <a:endParaRPr lang="en-IL" dirty="0"/>
          </a:p>
          <a:p>
            <a:endParaRPr lang="en-IL" dirty="0"/>
          </a:p>
        </p:txBody>
      </p:sp>
      <p:sp>
        <p:nvSpPr>
          <p:cNvPr id="4" name="Trapezoid 3">
            <a:extLst>
              <a:ext uri="{FF2B5EF4-FFF2-40B4-BE49-F238E27FC236}">
                <a16:creationId xmlns:a16="http://schemas.microsoft.com/office/drawing/2014/main" id="{E0ADBE84-5614-5240-AD6C-6B81DC92DB98}"/>
              </a:ext>
            </a:extLst>
          </p:cNvPr>
          <p:cNvSpPr/>
          <p:nvPr/>
        </p:nvSpPr>
        <p:spPr>
          <a:xfrm flipV="1">
            <a:off x="4639606" y="332375"/>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extBox 4">
            <a:extLst>
              <a:ext uri="{FF2B5EF4-FFF2-40B4-BE49-F238E27FC236}">
                <a16:creationId xmlns:a16="http://schemas.microsoft.com/office/drawing/2014/main" id="{AD705D8E-D94E-5C4F-871F-E6A1B672C0BE}"/>
              </a:ext>
            </a:extLst>
          </p:cNvPr>
          <p:cNvSpPr txBox="1"/>
          <p:nvPr/>
        </p:nvSpPr>
        <p:spPr>
          <a:xfrm>
            <a:off x="4933117" y="533491"/>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6" name="Content Placeholder 2">
            <a:extLst>
              <a:ext uri="{FF2B5EF4-FFF2-40B4-BE49-F238E27FC236}">
                <a16:creationId xmlns:a16="http://schemas.microsoft.com/office/drawing/2014/main" id="{FDAB5896-52F6-ED4A-8785-5A99B50CF3E5}"/>
              </a:ext>
            </a:extLst>
          </p:cNvPr>
          <p:cNvSpPr txBox="1">
            <a:spLocks/>
          </p:cNvSpPr>
          <p:nvPr/>
        </p:nvSpPr>
        <p:spPr>
          <a:xfrm>
            <a:off x="669234" y="4743346"/>
            <a:ext cx="10515600" cy="17822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L" dirty="0"/>
              <a:t>X : </a:t>
            </a:r>
            <a:r>
              <a:rPr lang="en-US" dirty="0"/>
              <a:t>embedded graph [</a:t>
            </a:r>
            <a:r>
              <a:rPr lang="en-US" dirty="0" err="1"/>
              <a:t>n_batches</a:t>
            </a:r>
            <a:r>
              <a:rPr lang="en-US" dirty="0"/>
              <a:t>, </a:t>
            </a:r>
            <a:r>
              <a:rPr lang="en-US" dirty="0" err="1"/>
              <a:t>n_nodes</a:t>
            </a:r>
            <a:r>
              <a:rPr lang="en-US" dirty="0"/>
              <a:t> , </a:t>
            </a:r>
            <a:r>
              <a:rPr lang="en-US" dirty="0" err="1"/>
              <a:t>n_embedding</a:t>
            </a:r>
            <a:r>
              <a:rPr lang="en-US" dirty="0"/>
              <a:t>]</a:t>
            </a:r>
          </a:p>
          <a:p>
            <a:r>
              <a:rPr lang="en-US" dirty="0"/>
              <a:t>Multi attention layer</a:t>
            </a:r>
          </a:p>
          <a:p>
            <a:r>
              <a:rPr lang="en-US" dirty="0"/>
              <a:t>FC layer</a:t>
            </a:r>
          </a:p>
          <a:p>
            <a:r>
              <a:rPr lang="en-US" dirty="0"/>
              <a:t>Output : 5 options for each car [</a:t>
            </a:r>
            <a:r>
              <a:rPr lang="en-US" dirty="0" err="1"/>
              <a:t>n_batches</a:t>
            </a:r>
            <a:r>
              <a:rPr lang="en-US" dirty="0"/>
              <a:t>, 5, </a:t>
            </a:r>
            <a:r>
              <a:rPr lang="en-US" dirty="0" err="1"/>
              <a:t>n_cars</a:t>
            </a:r>
            <a:r>
              <a:rPr lang="en-US" dirty="0"/>
              <a:t>]</a:t>
            </a:r>
            <a:endParaRPr lang="en-IL" dirty="0"/>
          </a:p>
          <a:p>
            <a:endParaRPr lang="en-IL" dirty="0"/>
          </a:p>
        </p:txBody>
      </p:sp>
      <p:sp>
        <p:nvSpPr>
          <p:cNvPr id="8" name="TextBox 7">
            <a:extLst>
              <a:ext uri="{FF2B5EF4-FFF2-40B4-BE49-F238E27FC236}">
                <a16:creationId xmlns:a16="http://schemas.microsoft.com/office/drawing/2014/main" id="{C22A4928-2956-F44E-A832-5E7DFB5FBE7D}"/>
              </a:ext>
            </a:extLst>
          </p:cNvPr>
          <p:cNvSpPr txBox="1"/>
          <p:nvPr/>
        </p:nvSpPr>
        <p:spPr>
          <a:xfrm>
            <a:off x="4933116" y="3607904"/>
            <a:ext cx="1670755" cy="923330"/>
          </a:xfrm>
          <a:prstGeom prst="rect">
            <a:avLst/>
          </a:prstGeom>
          <a:noFill/>
        </p:spPr>
        <p:txBody>
          <a:bodyPr wrap="square" rtlCol="0">
            <a:spAutoFit/>
          </a:bodyPr>
          <a:lstStyle/>
          <a:p>
            <a:pPr algn="ctr"/>
            <a:r>
              <a:rPr lang="en-US" dirty="0">
                <a:solidFill>
                  <a:schemeClr val="bg1"/>
                </a:solidFill>
              </a:rPr>
              <a:t>Decoder  – </a:t>
            </a:r>
          </a:p>
          <a:p>
            <a:pPr algn="ctr"/>
            <a:r>
              <a:rPr lang="en-US" dirty="0">
                <a:solidFill>
                  <a:schemeClr val="bg1"/>
                </a:solidFill>
              </a:rPr>
              <a:t>Multi head attention</a:t>
            </a:r>
          </a:p>
        </p:txBody>
      </p:sp>
    </p:spTree>
    <p:extLst>
      <p:ext uri="{BB962C8B-B14F-4D97-AF65-F5344CB8AC3E}">
        <p14:creationId xmlns:p14="http://schemas.microsoft.com/office/powerpoint/2010/main" val="1835759902"/>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descr="A close up of a white wall&#10;&#10;Description automatically generated">
            <a:extLst>
              <a:ext uri="{FF2B5EF4-FFF2-40B4-BE49-F238E27FC236}">
                <a16:creationId xmlns:a16="http://schemas.microsoft.com/office/drawing/2014/main" id="{3CEB9AFB-75A9-4A49-92D9-7847D070EE1A}"/>
              </a:ext>
            </a:extLst>
          </p:cNvPr>
          <p:cNvPicPr>
            <a:picLocks noChangeAspect="1"/>
          </p:cNvPicPr>
          <p:nvPr/>
        </p:nvPicPr>
        <p:blipFill>
          <a:blip r:embed="rId2"/>
          <a:stretch>
            <a:fillRect/>
          </a:stretch>
        </p:blipFill>
        <p:spPr>
          <a:xfrm>
            <a:off x="127619" y="146788"/>
            <a:ext cx="6058031" cy="4635805"/>
          </a:xfrm>
          <a:prstGeom prst="rect">
            <a:avLst/>
          </a:prstGeom>
        </p:spPr>
      </p:pic>
      <p:sp>
        <p:nvSpPr>
          <p:cNvPr id="4" name="TextBox 3">
            <a:extLst>
              <a:ext uri="{FF2B5EF4-FFF2-40B4-BE49-F238E27FC236}">
                <a16:creationId xmlns:a16="http://schemas.microsoft.com/office/drawing/2014/main" id="{55361120-1328-3A4F-8213-C98F10B379DE}"/>
              </a:ext>
            </a:extLst>
          </p:cNvPr>
          <p:cNvSpPr txBox="1"/>
          <p:nvPr/>
        </p:nvSpPr>
        <p:spPr>
          <a:xfrm>
            <a:off x="2321589" y="3864073"/>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5" name="Straight Arrow Connector 4">
            <a:extLst>
              <a:ext uri="{FF2B5EF4-FFF2-40B4-BE49-F238E27FC236}">
                <a16:creationId xmlns:a16="http://schemas.microsoft.com/office/drawing/2014/main" id="{ECF3DD42-DEFC-C74F-A621-8E9A313820B9}"/>
              </a:ext>
            </a:extLst>
          </p:cNvPr>
          <p:cNvCxnSpPr>
            <a:cxnSpLocks/>
            <a:stCxn id="4" idx="3"/>
          </p:cNvCxnSpPr>
          <p:nvPr/>
        </p:nvCxnSpPr>
        <p:spPr>
          <a:xfrm flipV="1">
            <a:off x="3059218" y="3627368"/>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E4A8E33-537A-9549-8534-ECC2C7AA703A}"/>
              </a:ext>
            </a:extLst>
          </p:cNvPr>
          <p:cNvCxnSpPr>
            <a:cxnSpLocks/>
            <a:stCxn id="4" idx="1"/>
          </p:cNvCxnSpPr>
          <p:nvPr/>
        </p:nvCxnSpPr>
        <p:spPr>
          <a:xfrm flipH="1" flipV="1">
            <a:off x="1655595" y="3627368"/>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9C5F2F-631E-834A-A66F-89A6889C032E}"/>
              </a:ext>
            </a:extLst>
          </p:cNvPr>
          <p:cNvSpPr txBox="1"/>
          <p:nvPr/>
        </p:nvSpPr>
        <p:spPr>
          <a:xfrm>
            <a:off x="1889689" y="1987074"/>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8" name="Straight Arrow Connector 7">
            <a:extLst>
              <a:ext uri="{FF2B5EF4-FFF2-40B4-BE49-F238E27FC236}">
                <a16:creationId xmlns:a16="http://schemas.microsoft.com/office/drawing/2014/main" id="{61B64E6C-B8F3-A34F-9648-EB18E15C54AD}"/>
              </a:ext>
            </a:extLst>
          </p:cNvPr>
          <p:cNvCxnSpPr>
            <a:cxnSpLocks/>
            <a:stCxn id="7" idx="3"/>
          </p:cNvCxnSpPr>
          <p:nvPr/>
        </p:nvCxnSpPr>
        <p:spPr>
          <a:xfrm flipV="1">
            <a:off x="3235285" y="1966555"/>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672983-3C32-1B4B-B14F-3EBA36F4D0D5}"/>
              </a:ext>
            </a:extLst>
          </p:cNvPr>
          <p:cNvCxnSpPr>
            <a:cxnSpLocks/>
            <a:stCxn id="7" idx="1"/>
          </p:cNvCxnSpPr>
          <p:nvPr/>
        </p:nvCxnSpPr>
        <p:spPr>
          <a:xfrm flipH="1" flipV="1">
            <a:off x="1569731" y="1987075"/>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200388-22B1-0A43-A2EB-D586C75A964D}"/>
              </a:ext>
            </a:extLst>
          </p:cNvPr>
          <p:cNvCxnSpPr>
            <a:cxnSpLocks/>
            <a:stCxn id="7" idx="3"/>
          </p:cNvCxnSpPr>
          <p:nvPr/>
        </p:nvCxnSpPr>
        <p:spPr>
          <a:xfrm>
            <a:off x="3235285" y="2187129"/>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2F7D45-1A73-3E49-AC13-79E53DC4DB20}"/>
              </a:ext>
            </a:extLst>
          </p:cNvPr>
          <p:cNvCxnSpPr>
            <a:cxnSpLocks/>
            <a:stCxn id="7" idx="0"/>
          </p:cNvCxnSpPr>
          <p:nvPr/>
        </p:nvCxnSpPr>
        <p:spPr>
          <a:xfrm flipV="1">
            <a:off x="2562487" y="1298708"/>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F0BEEB-4623-D841-B3FB-87168A8B2D7C}"/>
              </a:ext>
            </a:extLst>
          </p:cNvPr>
          <p:cNvCxnSpPr>
            <a:cxnSpLocks/>
          </p:cNvCxnSpPr>
          <p:nvPr/>
        </p:nvCxnSpPr>
        <p:spPr>
          <a:xfrm flipV="1">
            <a:off x="1566107" y="2692752"/>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CBDA36-D11C-334C-96BD-4D3D75EFE71D}"/>
              </a:ext>
            </a:extLst>
          </p:cNvPr>
          <p:cNvCxnSpPr>
            <a:cxnSpLocks/>
          </p:cNvCxnSpPr>
          <p:nvPr/>
        </p:nvCxnSpPr>
        <p:spPr>
          <a:xfrm>
            <a:off x="1566109" y="3718402"/>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B50D73-9431-3340-AFF2-102A4AEBB1C9}"/>
              </a:ext>
            </a:extLst>
          </p:cNvPr>
          <p:cNvCxnSpPr>
            <a:cxnSpLocks/>
          </p:cNvCxnSpPr>
          <p:nvPr/>
        </p:nvCxnSpPr>
        <p:spPr>
          <a:xfrm>
            <a:off x="1762711" y="3544426"/>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BA7EF2-33BE-9B4B-B6B4-1C493D67DBEF}"/>
              </a:ext>
            </a:extLst>
          </p:cNvPr>
          <p:cNvCxnSpPr>
            <a:cxnSpLocks/>
          </p:cNvCxnSpPr>
          <p:nvPr/>
        </p:nvCxnSpPr>
        <p:spPr>
          <a:xfrm flipH="1">
            <a:off x="450185" y="3561476"/>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9C7295-0A32-D644-9BDF-27764BFFFE5A}"/>
              </a:ext>
            </a:extLst>
          </p:cNvPr>
          <p:cNvCxnSpPr>
            <a:cxnSpLocks/>
          </p:cNvCxnSpPr>
          <p:nvPr/>
        </p:nvCxnSpPr>
        <p:spPr>
          <a:xfrm flipV="1">
            <a:off x="4786120" y="2677152"/>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42A6FF-1A61-A646-BE27-AF12F88F7944}"/>
              </a:ext>
            </a:extLst>
          </p:cNvPr>
          <p:cNvCxnSpPr>
            <a:cxnSpLocks/>
          </p:cNvCxnSpPr>
          <p:nvPr/>
        </p:nvCxnSpPr>
        <p:spPr>
          <a:xfrm>
            <a:off x="4786122" y="3701352"/>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CF5387-AC04-3444-8ACA-5C688BEFA80F}"/>
              </a:ext>
            </a:extLst>
          </p:cNvPr>
          <p:cNvCxnSpPr>
            <a:cxnSpLocks/>
          </p:cNvCxnSpPr>
          <p:nvPr/>
        </p:nvCxnSpPr>
        <p:spPr>
          <a:xfrm>
            <a:off x="4982724" y="3527376"/>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751D2F-B2E0-F343-A9EA-0959F3B3AD44}"/>
              </a:ext>
            </a:extLst>
          </p:cNvPr>
          <p:cNvCxnSpPr>
            <a:cxnSpLocks/>
          </p:cNvCxnSpPr>
          <p:nvPr/>
        </p:nvCxnSpPr>
        <p:spPr>
          <a:xfrm flipH="1">
            <a:off x="3762522" y="3544426"/>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close up of a clock&#10;&#10;Description automatically generated">
            <a:extLst>
              <a:ext uri="{FF2B5EF4-FFF2-40B4-BE49-F238E27FC236}">
                <a16:creationId xmlns:a16="http://schemas.microsoft.com/office/drawing/2014/main" id="{000A9D1D-28F9-5348-9BDB-45DE40B79E08}"/>
              </a:ext>
            </a:extLst>
          </p:cNvPr>
          <p:cNvPicPr>
            <a:picLocks noChangeAspect="1"/>
          </p:cNvPicPr>
          <p:nvPr/>
        </p:nvPicPr>
        <p:blipFill>
          <a:blip r:embed="rId3"/>
          <a:stretch>
            <a:fillRect/>
          </a:stretch>
        </p:blipFill>
        <p:spPr>
          <a:xfrm>
            <a:off x="3791824" y="2571496"/>
            <a:ext cx="424005" cy="505621"/>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093633-C7A0-B74C-836D-6AFB78625923}"/>
              </a:ext>
            </a:extLst>
          </p:cNvPr>
          <p:cNvPicPr>
            <a:picLocks noChangeAspect="1"/>
          </p:cNvPicPr>
          <p:nvPr/>
        </p:nvPicPr>
        <p:blipFill>
          <a:blip r:embed="rId3"/>
          <a:stretch>
            <a:fillRect/>
          </a:stretch>
        </p:blipFill>
        <p:spPr>
          <a:xfrm>
            <a:off x="3853954" y="1519888"/>
            <a:ext cx="424005" cy="505621"/>
          </a:xfrm>
          <a:prstGeom prst="rect">
            <a:avLst/>
          </a:prstGeom>
        </p:spPr>
      </p:pic>
      <p:pic>
        <p:nvPicPr>
          <p:cNvPr id="22" name="Picture 21" descr="A close up of a clock&#10;&#10;Description automatically generated">
            <a:extLst>
              <a:ext uri="{FF2B5EF4-FFF2-40B4-BE49-F238E27FC236}">
                <a16:creationId xmlns:a16="http://schemas.microsoft.com/office/drawing/2014/main" id="{C0B50354-8932-F94C-A49F-72F488581CB9}"/>
              </a:ext>
            </a:extLst>
          </p:cNvPr>
          <p:cNvPicPr>
            <a:picLocks noChangeAspect="1"/>
          </p:cNvPicPr>
          <p:nvPr/>
        </p:nvPicPr>
        <p:blipFill>
          <a:blip r:embed="rId3"/>
          <a:stretch>
            <a:fillRect/>
          </a:stretch>
        </p:blipFill>
        <p:spPr>
          <a:xfrm>
            <a:off x="2058563" y="827029"/>
            <a:ext cx="425349" cy="507224"/>
          </a:xfrm>
          <a:prstGeom prst="rect">
            <a:avLst/>
          </a:prstGeom>
        </p:spPr>
      </p:pic>
      <p:pic>
        <p:nvPicPr>
          <p:cNvPr id="23" name="Picture 22" descr="A close up of a clock&#10;&#10;Description automatically generated">
            <a:extLst>
              <a:ext uri="{FF2B5EF4-FFF2-40B4-BE49-F238E27FC236}">
                <a16:creationId xmlns:a16="http://schemas.microsoft.com/office/drawing/2014/main" id="{3C8563E8-DA49-784E-9CE1-C6F4636B3094}"/>
              </a:ext>
            </a:extLst>
          </p:cNvPr>
          <p:cNvPicPr>
            <a:picLocks noChangeAspect="1"/>
          </p:cNvPicPr>
          <p:nvPr/>
        </p:nvPicPr>
        <p:blipFill>
          <a:blip r:embed="rId3"/>
          <a:stretch>
            <a:fillRect/>
          </a:stretch>
        </p:blipFill>
        <p:spPr>
          <a:xfrm>
            <a:off x="954129" y="1519888"/>
            <a:ext cx="468554" cy="558745"/>
          </a:xfrm>
          <a:prstGeom prst="rect">
            <a:avLst/>
          </a:prstGeom>
        </p:spPr>
      </p:pic>
      <p:sp>
        <p:nvSpPr>
          <p:cNvPr id="25" name="Content Placeholder 2">
            <a:extLst>
              <a:ext uri="{FF2B5EF4-FFF2-40B4-BE49-F238E27FC236}">
                <a16:creationId xmlns:a16="http://schemas.microsoft.com/office/drawing/2014/main" id="{01A54E77-C832-9F45-BDFE-2AA43CC72F2D}"/>
              </a:ext>
            </a:extLst>
          </p:cNvPr>
          <p:cNvSpPr txBox="1">
            <a:spLocks/>
          </p:cNvSpPr>
          <p:nvPr/>
        </p:nvSpPr>
        <p:spPr>
          <a:xfrm>
            <a:off x="669234" y="4743346"/>
            <a:ext cx="10515600" cy="1782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each time step of the RL –</a:t>
            </a:r>
          </a:p>
          <a:p>
            <a:r>
              <a:rPr lang="en-US" dirty="0"/>
              <a:t>Reward is the anticipatory reward of choosing action </a:t>
            </a:r>
            <a:r>
              <a:rPr lang="en-US" dirty="0" err="1"/>
              <a:t>A_i</a:t>
            </a:r>
            <a:r>
              <a:rPr lang="en-US" dirty="0"/>
              <a:t> for each car. </a:t>
            </a:r>
          </a:p>
          <a:p>
            <a:r>
              <a:rPr lang="en-US" dirty="0"/>
              <a:t>Calculate using anticipatory algorithm</a:t>
            </a:r>
            <a:endParaRPr lang="en-IL" dirty="0"/>
          </a:p>
        </p:txBody>
      </p:sp>
    </p:spTree>
    <p:extLst>
      <p:ext uri="{BB962C8B-B14F-4D97-AF65-F5344CB8AC3E}">
        <p14:creationId xmlns:p14="http://schemas.microsoft.com/office/powerpoint/2010/main" val="39324708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par>
                                <p:cTn id="45" presetID="3" presetClass="entr" presetSubtype="1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par>
                                <p:cTn id="51" presetID="3" presetClass="entr" presetSubtype="1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par>
                                <p:cTn id="54" presetID="3" presetClass="entr" presetSubtype="1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par>
                                <p:cTn id="57" presetID="9"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par>
                                <p:cTn id="60" presetID="9"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dissolve">
                                      <p:cBhvr>
                                        <p:cTn id="65" dur="500"/>
                                        <p:tgtEl>
                                          <p:spTgt spid="22"/>
                                        </p:tgtEl>
                                      </p:cBhvr>
                                    </p:animEffect>
                                  </p:childTnLst>
                                </p:cTn>
                              </p:par>
                              <p:par>
                                <p:cTn id="66" presetID="9"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dissolv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48350F-3703-104E-A3C0-80010C15ECFB}"/>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2322F89-3348-9145-AD9C-F92048124FB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8" name="Rectangle 7">
            <a:extLst>
              <a:ext uri="{FF2B5EF4-FFF2-40B4-BE49-F238E27FC236}">
                <a16:creationId xmlns:a16="http://schemas.microsoft.com/office/drawing/2014/main" id="{11DE9560-CD08-3E4E-A952-D0206F35697D}"/>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grpSp>
        <p:nvGrpSpPr>
          <p:cNvPr id="17" name="Group 16">
            <a:extLst>
              <a:ext uri="{FF2B5EF4-FFF2-40B4-BE49-F238E27FC236}">
                <a16:creationId xmlns:a16="http://schemas.microsoft.com/office/drawing/2014/main" id="{7CA5F629-6C56-2042-BE8A-C0E173C3966C}"/>
              </a:ext>
            </a:extLst>
          </p:cNvPr>
          <p:cNvGrpSpPr/>
          <p:nvPr/>
        </p:nvGrpSpPr>
        <p:grpSpPr>
          <a:xfrm>
            <a:off x="4041782" y="222961"/>
            <a:ext cx="7745209" cy="6125227"/>
            <a:chOff x="3970750" y="0"/>
            <a:chExt cx="7816241" cy="6764055"/>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DCC133-BA4C-9F44-A571-9FC5FFE903D3}"/>
                    </a:ext>
                  </a:extLst>
                </p:cNvPr>
                <p:cNvSpPr/>
                <p:nvPr/>
              </p:nvSpPr>
              <p:spPr>
                <a:xfrm>
                  <a:off x="4846843" y="392031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𝐻</m:t>
                            </m:r>
                          </m:sub>
                        </m:sSub>
                      </m:oMath>
                    </m:oMathPara>
                  </a14:m>
                  <a:endParaRPr lang="en-US" sz="3200" dirty="0"/>
                </a:p>
              </p:txBody>
            </p:sp>
          </mc:Choice>
          <mc:Fallback xmlns="">
            <p:sp>
              <p:nvSpPr>
                <p:cNvPr id="9" name="Rectangle 8">
                  <a:extLst>
                    <a:ext uri="{FF2B5EF4-FFF2-40B4-BE49-F238E27FC236}">
                      <a16:creationId xmlns:a16="http://schemas.microsoft.com/office/drawing/2014/main" id="{73DCC133-BA4C-9F44-A571-9FC5FFE903D3}"/>
                    </a:ext>
                  </a:extLst>
                </p:cNvPr>
                <p:cNvSpPr>
                  <a:spLocks noRot="1" noChangeAspect="1" noMove="1" noResize="1" noEditPoints="1" noAdjustHandles="1" noChangeArrowheads="1" noChangeShapeType="1" noTextEdit="1"/>
                </p:cNvSpPr>
                <p:nvPr/>
              </p:nvSpPr>
              <p:spPr>
                <a:xfrm>
                  <a:off x="4846843" y="3920311"/>
                  <a:ext cx="630287" cy="584775"/>
                </a:xfrm>
                <a:prstGeom prst="rect">
                  <a:avLst/>
                </a:prstGeom>
                <a:blipFill>
                  <a:blip r:embed="rId12"/>
                  <a:stretch>
                    <a:fillRect l="-8000"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A78B9-960A-0044-B0CF-D731012BFE06}"/>
                    </a:ext>
                  </a:extLst>
                </p:cNvPr>
                <p:cNvSpPr/>
                <p:nvPr/>
              </p:nvSpPr>
              <p:spPr>
                <a:xfrm>
                  <a:off x="4985556" y="3053779"/>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sz="3200" dirty="0"/>
                </a:p>
              </p:txBody>
            </p:sp>
          </mc:Choice>
          <mc:Fallback xmlns="">
            <p:sp>
              <p:nvSpPr>
                <p:cNvPr id="10" name="Rectangle 9">
                  <a:extLst>
                    <a:ext uri="{FF2B5EF4-FFF2-40B4-BE49-F238E27FC236}">
                      <a16:creationId xmlns:a16="http://schemas.microsoft.com/office/drawing/2014/main" id="{13DA78B9-960A-0044-B0CF-D731012BFE06}"/>
                    </a:ext>
                  </a:extLst>
                </p:cNvPr>
                <p:cNvSpPr>
                  <a:spLocks noRot="1" noChangeAspect="1" noMove="1" noResize="1" noEditPoints="1" noAdjustHandles="1" noChangeArrowheads="1" noChangeShapeType="1" noTextEdit="1"/>
                </p:cNvSpPr>
                <p:nvPr/>
              </p:nvSpPr>
              <p:spPr>
                <a:xfrm>
                  <a:off x="4985556" y="3053779"/>
                  <a:ext cx="630287" cy="584775"/>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4213490-8B02-CD4C-9CA3-93B2E8892921}"/>
                    </a:ext>
                  </a:extLst>
                </p:cNvPr>
                <p:cNvSpPr/>
                <p:nvPr/>
              </p:nvSpPr>
              <p:spPr>
                <a:xfrm>
                  <a:off x="4567145" y="4925935"/>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oMath>
                    </m:oMathPara>
                  </a14:m>
                  <a:endParaRPr lang="en-US" sz="3200" dirty="0"/>
                </a:p>
              </p:txBody>
            </p:sp>
          </mc:Choice>
          <mc:Fallback xmlns="">
            <p:sp>
              <p:nvSpPr>
                <p:cNvPr id="12" name="Rectangle 11">
                  <a:extLst>
                    <a:ext uri="{FF2B5EF4-FFF2-40B4-BE49-F238E27FC236}">
                      <a16:creationId xmlns:a16="http://schemas.microsoft.com/office/drawing/2014/main" id="{64213490-8B02-CD4C-9CA3-93B2E8892921}"/>
                    </a:ext>
                  </a:extLst>
                </p:cNvPr>
                <p:cNvSpPr>
                  <a:spLocks noRot="1" noChangeAspect="1" noMove="1" noResize="1" noEditPoints="1" noAdjustHandles="1" noChangeArrowheads="1" noChangeShapeType="1" noTextEdit="1"/>
                </p:cNvSpPr>
                <p:nvPr/>
              </p:nvSpPr>
              <p:spPr>
                <a:xfrm>
                  <a:off x="4567145" y="4925935"/>
                  <a:ext cx="630287" cy="584775"/>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B22FD2B-543C-1349-B9C3-C5D5C54E27F7}"/>
                    </a:ext>
                  </a:extLst>
                </p:cNvPr>
                <p:cNvSpPr/>
                <p:nvPr/>
              </p:nvSpPr>
              <p:spPr>
                <a:xfrm>
                  <a:off x="4049118" y="582989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13" name="Rectangle 12">
                  <a:extLst>
                    <a:ext uri="{FF2B5EF4-FFF2-40B4-BE49-F238E27FC236}">
                      <a16:creationId xmlns:a16="http://schemas.microsoft.com/office/drawing/2014/main" id="{5B22FD2B-543C-1349-B9C3-C5D5C54E27F7}"/>
                    </a:ext>
                  </a:extLst>
                </p:cNvPr>
                <p:cNvSpPr>
                  <a:spLocks noRot="1" noChangeAspect="1" noMove="1" noResize="1" noEditPoints="1" noAdjustHandles="1" noChangeArrowheads="1" noChangeShapeType="1" noTextEdit="1"/>
                </p:cNvSpPr>
                <p:nvPr/>
              </p:nvSpPr>
              <p:spPr>
                <a:xfrm>
                  <a:off x="4049118" y="5829896"/>
                  <a:ext cx="630287" cy="584775"/>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C171B8-6248-974A-BC8B-D179CF0CCBD6}"/>
                    </a:ext>
                  </a:extLst>
                </p:cNvPr>
                <p:cNvSpPr/>
                <p:nvPr/>
              </p:nvSpPr>
              <p:spPr>
                <a:xfrm>
                  <a:off x="4868834" y="209345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𝐴</m:t>
                        </m:r>
                      </m:oMath>
                    </m:oMathPara>
                  </a14:m>
                  <a:endParaRPr lang="en-US" sz="3200" dirty="0"/>
                </a:p>
              </p:txBody>
            </p:sp>
          </mc:Choice>
          <mc:Fallback xmlns="">
            <p:sp>
              <p:nvSpPr>
                <p:cNvPr id="14" name="Rectangle 13">
                  <a:extLst>
                    <a:ext uri="{FF2B5EF4-FFF2-40B4-BE49-F238E27FC236}">
                      <a16:creationId xmlns:a16="http://schemas.microsoft.com/office/drawing/2014/main" id="{8BC171B8-6248-974A-BC8B-D179CF0CCBD6}"/>
                    </a:ext>
                  </a:extLst>
                </p:cNvPr>
                <p:cNvSpPr>
                  <a:spLocks noRot="1" noChangeAspect="1" noMove="1" noResize="1" noEditPoints="1" noAdjustHandles="1" noChangeArrowheads="1" noChangeShapeType="1" noTextEdit="1"/>
                </p:cNvSpPr>
                <p:nvPr/>
              </p:nvSpPr>
              <p:spPr>
                <a:xfrm>
                  <a:off x="4868834" y="2093451"/>
                  <a:ext cx="630287" cy="584775"/>
                </a:xfrm>
                <a:prstGeom prst="rect">
                  <a:avLst/>
                </a:prstGeom>
                <a:blipFill>
                  <a:blip r:embed="rId1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D6F7E2F-0045-CD4C-9F56-5311813A471F}"/>
                    </a:ext>
                  </a:extLst>
                </p:cNvPr>
                <p:cNvSpPr/>
                <p:nvPr/>
              </p:nvSpPr>
              <p:spPr>
                <a:xfrm>
                  <a:off x="4620957" y="1174390"/>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oMath>
                    </m:oMathPara>
                  </a14:m>
                  <a:endParaRPr lang="en-US" sz="3200" dirty="0"/>
                </a:p>
              </p:txBody>
            </p:sp>
          </mc:Choice>
          <mc:Fallback xmlns="">
            <p:sp>
              <p:nvSpPr>
                <p:cNvPr id="15" name="Rectangle 14">
                  <a:extLst>
                    <a:ext uri="{FF2B5EF4-FFF2-40B4-BE49-F238E27FC236}">
                      <a16:creationId xmlns:a16="http://schemas.microsoft.com/office/drawing/2014/main" id="{5D6F7E2F-0045-CD4C-9F56-5311813A471F}"/>
                    </a:ext>
                  </a:extLst>
                </p:cNvPr>
                <p:cNvSpPr>
                  <a:spLocks noRot="1" noChangeAspect="1" noMove="1" noResize="1" noEditPoints="1" noAdjustHandles="1" noChangeArrowheads="1" noChangeShapeType="1" noTextEdit="1"/>
                </p:cNvSpPr>
                <p:nvPr/>
              </p:nvSpPr>
              <p:spPr>
                <a:xfrm>
                  <a:off x="4620957" y="1174390"/>
                  <a:ext cx="630287" cy="584775"/>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D017FF8-FCE3-F84D-A61C-F77054F4FB3B}"/>
                    </a:ext>
                  </a:extLst>
                </p:cNvPr>
                <p:cNvSpPr/>
                <p:nvPr/>
              </p:nvSpPr>
              <p:spPr>
                <a:xfrm>
                  <a:off x="4144216" y="30990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16" name="Rectangle 15">
                  <a:extLst>
                    <a:ext uri="{FF2B5EF4-FFF2-40B4-BE49-F238E27FC236}">
                      <a16:creationId xmlns:a16="http://schemas.microsoft.com/office/drawing/2014/main" id="{7D017FF8-FCE3-F84D-A61C-F77054F4FB3B}"/>
                    </a:ext>
                  </a:extLst>
                </p:cNvPr>
                <p:cNvSpPr>
                  <a:spLocks noRot="1" noChangeAspect="1" noMove="1" noResize="1" noEditPoints="1" noAdjustHandles="1" noChangeArrowheads="1" noChangeShapeType="1" noTextEdit="1"/>
                </p:cNvSpPr>
                <p:nvPr/>
              </p:nvSpPr>
              <p:spPr>
                <a:xfrm>
                  <a:off x="4144216" y="309906"/>
                  <a:ext cx="630287" cy="584775"/>
                </a:xfrm>
                <a:prstGeom prst="rect">
                  <a:avLst/>
                </a:prstGeom>
                <a:blipFill>
                  <a:blip r:embed="rId18"/>
                  <a:stretch>
                    <a:fillRect l="-4000"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3DC9F4-6A9A-6547-A899-EEE1DEAA25F5}"/>
                  </a:ext>
                </a:extLst>
              </p:cNvPr>
              <p:cNvSpPr txBox="1"/>
              <p:nvPr/>
            </p:nvSpPr>
            <p:spPr>
              <a:xfrm>
                <a:off x="2894877" y="6009826"/>
                <a:ext cx="7745209"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r>
                  <a:rPr lang="en-US" sz="3600" dirty="0"/>
                  <a:t> ,</a:t>
                </a:r>
              </a:p>
            </p:txBody>
          </p:sp>
        </mc:Choice>
        <mc:Fallback xmlns="">
          <p:sp>
            <p:nvSpPr>
              <p:cNvPr id="18" name="TextBox 17">
                <a:extLst>
                  <a:ext uri="{FF2B5EF4-FFF2-40B4-BE49-F238E27FC236}">
                    <a16:creationId xmlns:a16="http://schemas.microsoft.com/office/drawing/2014/main" id="{6C3DC9F4-6A9A-6547-A899-EEE1DEAA25F5}"/>
                  </a:ext>
                </a:extLst>
              </p:cNvPr>
              <p:cNvSpPr txBox="1">
                <a:spLocks noRot="1" noChangeAspect="1" noMove="1" noResize="1" noEditPoints="1" noAdjustHandles="1" noChangeArrowheads="1" noChangeShapeType="1" noTextEdit="1"/>
              </p:cNvSpPr>
              <p:nvPr/>
            </p:nvSpPr>
            <p:spPr>
              <a:xfrm>
                <a:off x="2894877" y="6009826"/>
                <a:ext cx="7745209" cy="676724"/>
              </a:xfrm>
              <a:prstGeom prst="rect">
                <a:avLst/>
              </a:prstGeom>
              <a:blipFill>
                <a:blip r:embed="rId19"/>
                <a:stretch>
                  <a:fillRect l="-2459" t="-123636" b="-19636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ACF1FF3-B339-7547-A24A-9C9D03A4257B}"/>
              </a:ext>
            </a:extLst>
          </p:cNvPr>
          <p:cNvSpPr txBox="1"/>
          <p:nvPr/>
        </p:nvSpPr>
        <p:spPr>
          <a:xfrm>
            <a:off x="10394399" y="6055800"/>
            <a:ext cx="1744990" cy="584775"/>
          </a:xfrm>
          <a:prstGeom prst="rect">
            <a:avLst/>
          </a:prstGeom>
          <a:noFill/>
        </p:spPr>
        <p:txBody>
          <a:bodyPr wrap="square" rtlCol="0">
            <a:spAutoFit/>
          </a:bodyPr>
          <a:lstStyle/>
          <a:p>
            <a:r>
              <a:rPr lang="en-US" sz="3200" dirty="0"/>
              <a:t>S=&lt;W,G&gt;</a:t>
            </a:r>
          </a:p>
        </p:txBody>
      </p:sp>
    </p:spTree>
    <p:extLst>
      <p:ext uri="{BB962C8B-B14F-4D97-AF65-F5344CB8AC3E}">
        <p14:creationId xmlns:p14="http://schemas.microsoft.com/office/powerpoint/2010/main" val="1671052264"/>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E9FE-966A-CC44-968A-3D7657735CE6}"/>
              </a:ext>
            </a:extLst>
          </p:cNvPr>
          <p:cNvSpPr>
            <a:spLocks noGrp="1"/>
          </p:cNvSpPr>
          <p:nvPr>
            <p:ph type="title"/>
          </p:nvPr>
        </p:nvSpPr>
        <p:spPr/>
        <p:txBody>
          <a:bodyPr/>
          <a:lstStyle/>
          <a:p>
            <a:r>
              <a:rPr lang="en-US" dirty="0"/>
              <a:t>M</a:t>
            </a:r>
            <a:r>
              <a:rPr lang="en-IL" dirty="0"/>
              <a:t>odel logic – reinforcement learning</a:t>
            </a:r>
          </a:p>
        </p:txBody>
      </p:sp>
      <p:sp>
        <p:nvSpPr>
          <p:cNvPr id="3" name="Content Placeholder 2">
            <a:extLst>
              <a:ext uri="{FF2B5EF4-FFF2-40B4-BE49-F238E27FC236}">
                <a16:creationId xmlns:a16="http://schemas.microsoft.com/office/drawing/2014/main" id="{886042D1-2842-5E41-A97C-B9477099A9EB}"/>
              </a:ext>
            </a:extLst>
          </p:cNvPr>
          <p:cNvSpPr>
            <a:spLocks noGrp="1"/>
          </p:cNvSpPr>
          <p:nvPr>
            <p:ph idx="1"/>
          </p:nvPr>
        </p:nvSpPr>
        <p:spPr/>
        <p:txBody>
          <a:bodyPr/>
          <a:lstStyle/>
          <a:p>
            <a:r>
              <a:rPr lang="en-US" dirty="0"/>
              <a:t>for e in epoch:</a:t>
            </a:r>
          </a:p>
          <a:p>
            <a:pPr lvl="1"/>
            <a:r>
              <a:rPr lang="en-US" dirty="0"/>
              <a:t>While (t&lt;T)</a:t>
            </a:r>
          </a:p>
          <a:p>
            <a:pPr lvl="2"/>
            <a:r>
              <a:rPr lang="en-US" dirty="0"/>
              <a:t>X = graph(</a:t>
            </a:r>
            <a:r>
              <a:rPr lang="en-US" dirty="0" err="1"/>
              <a:t>cars_loc</a:t>
            </a:r>
            <a:r>
              <a:rPr lang="en-US" dirty="0"/>
              <a:t>, </a:t>
            </a:r>
            <a:r>
              <a:rPr lang="en-US" dirty="0" err="1"/>
              <a:t>events_loc</a:t>
            </a:r>
            <a:r>
              <a:rPr lang="en-US" dirty="0"/>
              <a:t>, t)</a:t>
            </a:r>
          </a:p>
          <a:p>
            <a:pPr lvl="2"/>
            <a:r>
              <a:rPr lang="en-US" dirty="0"/>
              <a:t>Actions = </a:t>
            </a:r>
            <a:r>
              <a:rPr lang="en-US" dirty="0" err="1"/>
              <a:t>inner_model</a:t>
            </a:r>
            <a:r>
              <a:rPr lang="en-US" dirty="0"/>
              <a:t>(x)</a:t>
            </a:r>
          </a:p>
          <a:p>
            <a:pPr lvl="2"/>
            <a:r>
              <a:rPr lang="en-US" dirty="0"/>
              <a:t>Reward = anticipatory(</a:t>
            </a:r>
            <a:r>
              <a:rPr lang="en-US" dirty="0" err="1"/>
              <a:t>cars_loc</a:t>
            </a:r>
            <a:r>
              <a:rPr lang="en-US" dirty="0"/>
              <a:t>, </a:t>
            </a:r>
            <a:r>
              <a:rPr lang="en-US" dirty="0" err="1"/>
              <a:t>events_loc</a:t>
            </a:r>
            <a:r>
              <a:rPr lang="en-US" dirty="0"/>
              <a:t>, actions)</a:t>
            </a:r>
          </a:p>
          <a:p>
            <a:pPr lvl="1"/>
            <a:r>
              <a:rPr lang="en-US" dirty="0"/>
              <a:t>L</a:t>
            </a:r>
            <a:r>
              <a:rPr lang="en-IL" dirty="0"/>
              <a:t>oss = sum(reward)</a:t>
            </a:r>
          </a:p>
          <a:p>
            <a:r>
              <a:rPr lang="en-US" dirty="0"/>
              <a:t>U</a:t>
            </a:r>
            <a:r>
              <a:rPr lang="en-IL" dirty="0"/>
              <a:t>pdate optimization parameters </a:t>
            </a:r>
          </a:p>
          <a:p>
            <a:endParaRPr lang="en-IL" dirty="0"/>
          </a:p>
          <a:p>
            <a:endParaRPr lang="en-IL" dirty="0"/>
          </a:p>
        </p:txBody>
      </p:sp>
    </p:spTree>
    <p:extLst>
      <p:ext uri="{BB962C8B-B14F-4D97-AF65-F5344CB8AC3E}">
        <p14:creationId xmlns:p14="http://schemas.microsoft.com/office/powerpoint/2010/main" val="3529673734"/>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C573-12BC-9145-84FD-343A43B28B29}"/>
              </a:ext>
            </a:extLst>
          </p:cNvPr>
          <p:cNvSpPr>
            <a:spLocks noGrp="1"/>
          </p:cNvSpPr>
          <p:nvPr>
            <p:ph type="title"/>
          </p:nvPr>
        </p:nvSpPr>
        <p:spPr/>
        <p:txBody>
          <a:bodyPr/>
          <a:lstStyle/>
          <a:p>
            <a:r>
              <a:rPr lang="en-IL" dirty="0"/>
              <a:t>functions</a:t>
            </a:r>
          </a:p>
        </p:txBody>
      </p:sp>
      <p:sp>
        <p:nvSpPr>
          <p:cNvPr id="3" name="Content Placeholder 2">
            <a:extLst>
              <a:ext uri="{FF2B5EF4-FFF2-40B4-BE49-F238E27FC236}">
                <a16:creationId xmlns:a16="http://schemas.microsoft.com/office/drawing/2014/main" id="{69108766-25C2-B141-96EF-DD55766F72ED}"/>
              </a:ext>
            </a:extLst>
          </p:cNvPr>
          <p:cNvSpPr>
            <a:spLocks noGrp="1"/>
          </p:cNvSpPr>
          <p:nvPr>
            <p:ph idx="1"/>
          </p:nvPr>
        </p:nvSpPr>
        <p:spPr/>
        <p:txBody>
          <a:bodyPr/>
          <a:lstStyle/>
          <a:p>
            <a:r>
              <a:rPr lang="en-US" dirty="0"/>
              <a:t>Graph = M</a:t>
            </a:r>
            <a:r>
              <a:rPr lang="en-IL" dirty="0"/>
              <a:t>ake_graph(n_cars, n_events)</a:t>
            </a:r>
          </a:p>
          <a:p>
            <a:r>
              <a:rPr lang="en-US" dirty="0"/>
              <a:t>Action = I</a:t>
            </a:r>
            <a:r>
              <a:rPr lang="en-IL" dirty="0"/>
              <a:t>nner_model(graph)</a:t>
            </a:r>
          </a:p>
          <a:p>
            <a:r>
              <a:rPr lang="en-US" dirty="0"/>
              <a:t>R</a:t>
            </a:r>
            <a:r>
              <a:rPr lang="en-IL" dirty="0"/>
              <a:t>eward = calc_reward_anticipatory(n_cars, n_events, future_mat, action)</a:t>
            </a:r>
          </a:p>
          <a:p>
            <a:r>
              <a:rPr lang="en-US" dirty="0"/>
              <a:t>L</a:t>
            </a:r>
            <a:r>
              <a:rPr lang="en-IL" dirty="0"/>
              <a:t>oss = calc_total_loss(rewards)</a:t>
            </a:r>
          </a:p>
          <a:p>
            <a:r>
              <a:rPr lang="en-US" dirty="0"/>
              <a:t>B</a:t>
            </a:r>
            <a:r>
              <a:rPr lang="en-IL" dirty="0"/>
              <a:t>aseline = calc_baseline(??)</a:t>
            </a:r>
          </a:p>
          <a:p>
            <a:endParaRPr lang="en-IL" dirty="0"/>
          </a:p>
          <a:p>
            <a:endParaRPr lang="en-IL" dirty="0"/>
          </a:p>
        </p:txBody>
      </p:sp>
    </p:spTree>
    <p:extLst>
      <p:ext uri="{BB962C8B-B14F-4D97-AF65-F5344CB8AC3E}">
        <p14:creationId xmlns:p14="http://schemas.microsoft.com/office/powerpoint/2010/main" val="4002725929"/>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5C591B-1215-8A43-9CE2-42885E8CBD83}"/>
                  </a:ext>
                </a:extLst>
              </p:cNvPr>
              <p:cNvSpPr txBox="1"/>
              <p:nvPr/>
            </p:nvSpPr>
            <p:spPr>
              <a:xfrm>
                <a:off x="4328336" y="948970"/>
                <a:ext cx="573387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0" name="TextBox 9">
                <a:extLst>
                  <a:ext uri="{FF2B5EF4-FFF2-40B4-BE49-F238E27FC236}">
                    <a16:creationId xmlns:a16="http://schemas.microsoft.com/office/drawing/2014/main" id="{DD5C591B-1215-8A43-9CE2-42885E8CBD83}"/>
                  </a:ext>
                </a:extLst>
              </p:cNvPr>
              <p:cNvSpPr txBox="1">
                <a:spLocks noRot="1" noChangeAspect="1" noMove="1" noResize="1" noEditPoints="1" noAdjustHandles="1" noChangeArrowheads="1" noChangeShapeType="1" noTextEdit="1"/>
              </p:cNvSpPr>
              <p:nvPr/>
            </p:nvSpPr>
            <p:spPr>
              <a:xfrm>
                <a:off x="4328336" y="948970"/>
                <a:ext cx="5733877" cy="1038489"/>
              </a:xfrm>
              <a:prstGeom prst="rect">
                <a:avLst/>
              </a:prstGeom>
              <a:blipFill>
                <a:blip r:embed="rId3"/>
                <a:stretch>
                  <a:fillRect t="-114634" b="-17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8970F9-C395-D346-9585-3E9D46F64C5D}"/>
                  </a:ext>
                </a:extLst>
              </p:cNvPr>
              <p:cNvSpPr txBox="1"/>
              <p:nvPr/>
            </p:nvSpPr>
            <p:spPr>
              <a:xfrm>
                <a:off x="3536758" y="334855"/>
                <a:ext cx="844422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Expected value of being in state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1</m:t>
                        </m:r>
                      </m:sub>
                    </m:sSub>
                  </m:oMath>
                </a14:m>
                <a:r>
                  <a:rPr lang="en-US" sz="2800" dirty="0"/>
                  <a:t>.</a:t>
                </a:r>
              </a:p>
              <a:p>
                <a:endParaRPr lang="en-US" sz="2800" dirty="0"/>
              </a:p>
              <a:p>
                <a:endParaRPr lang="en-US" sz="2800" dirty="0"/>
              </a:p>
              <a:p>
                <a:endParaRPr lang="en-US" sz="2800" dirty="0"/>
              </a:p>
              <a:p>
                <a:r>
                  <a:rPr lang="en-US" sz="2800" dirty="0"/>
                  <a:t>Computation is costly (optimization minimization needs to account for all future possible horizons)</a:t>
                </a:r>
              </a:p>
              <a:p>
                <a:pPr marL="457200" indent="-457200">
                  <a:buFont typeface="Arial" panose="020B0604020202020204" pitchFamily="34" charset="0"/>
                  <a:buChar char="•"/>
                </a:pPr>
                <a:r>
                  <a:rPr lang="en-US" sz="2800" dirty="0"/>
                  <a:t>Exchanging expectation and minimization – </a:t>
                </a:r>
              </a:p>
              <a:p>
                <a:endParaRPr lang="en-US" sz="2800" dirty="0"/>
              </a:p>
              <a:p>
                <a:endParaRPr lang="en-US" sz="2800" dirty="0"/>
              </a:p>
              <a:p>
                <a:endParaRPr lang="en-US" sz="2800" dirty="0"/>
              </a:p>
              <a:p>
                <a:r>
                  <a:rPr lang="en-US" sz="2800" dirty="0"/>
                  <a:t>We will use the Q function instead of the value function - </a:t>
                </a:r>
              </a:p>
              <a:p>
                <a:endParaRPr lang="en-US" sz="2800" dirty="0"/>
              </a:p>
            </p:txBody>
          </p:sp>
        </mc:Choice>
        <mc:Fallback xmlns="">
          <p:sp>
            <p:nvSpPr>
              <p:cNvPr id="11" name="TextBox 10">
                <a:extLst>
                  <a:ext uri="{FF2B5EF4-FFF2-40B4-BE49-F238E27FC236}">
                    <a16:creationId xmlns:a16="http://schemas.microsoft.com/office/drawing/2014/main" id="{958970F9-C395-D346-9585-3E9D46F64C5D}"/>
                  </a:ext>
                </a:extLst>
              </p:cNvPr>
              <p:cNvSpPr txBox="1">
                <a:spLocks noRot="1" noChangeAspect="1" noMove="1" noResize="1" noEditPoints="1" noAdjustHandles="1" noChangeArrowheads="1" noChangeShapeType="1" noTextEdit="1"/>
              </p:cNvSpPr>
              <p:nvPr/>
            </p:nvSpPr>
            <p:spPr>
              <a:xfrm>
                <a:off x="3536758" y="334855"/>
                <a:ext cx="8444227" cy="5262979"/>
              </a:xfrm>
              <a:prstGeom prst="rect">
                <a:avLst/>
              </a:prstGeom>
              <a:blipFill>
                <a:blip r:embed="rId4"/>
                <a:stretch>
                  <a:fillRect l="-1351" t="-962" r="-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4189A6-D501-1B4C-91DA-F28499B75B39}"/>
                  </a:ext>
                </a:extLst>
              </p:cNvPr>
              <p:cNvSpPr txBox="1"/>
              <p:nvPr/>
            </p:nvSpPr>
            <p:spPr>
              <a:xfrm>
                <a:off x="4554102" y="3445509"/>
                <a:ext cx="566751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b="0" i="1" smtClean="0">
                              <a:latin typeface="Cambria Math" panose="02040503050406030204" pitchFamily="18" charset="0"/>
                            </a:rPr>
                            <m:t>𝐻</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2" name="TextBox 11">
                <a:extLst>
                  <a:ext uri="{FF2B5EF4-FFF2-40B4-BE49-F238E27FC236}">
                    <a16:creationId xmlns:a16="http://schemas.microsoft.com/office/drawing/2014/main" id="{144189A6-D501-1B4C-91DA-F28499B75B39}"/>
                  </a:ext>
                </a:extLst>
              </p:cNvPr>
              <p:cNvSpPr txBox="1">
                <a:spLocks noRot="1" noChangeAspect="1" noMove="1" noResize="1" noEditPoints="1" noAdjustHandles="1" noChangeArrowheads="1" noChangeShapeType="1" noTextEdit="1"/>
              </p:cNvSpPr>
              <p:nvPr/>
            </p:nvSpPr>
            <p:spPr>
              <a:xfrm>
                <a:off x="4554102" y="3445509"/>
                <a:ext cx="5667514" cy="1038489"/>
              </a:xfrm>
              <a:prstGeom prst="rect">
                <a:avLst/>
              </a:prstGeom>
              <a:blipFill>
                <a:blip r:embed="rId5"/>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1566C3-F8A0-DF48-BB87-0E78EDB89F71}"/>
                  </a:ext>
                </a:extLst>
              </p:cNvPr>
              <p:cNvSpPr txBox="1"/>
              <p:nvPr/>
            </p:nvSpPr>
            <p:spPr>
              <a:xfrm>
                <a:off x="4044392" y="5463780"/>
                <a:ext cx="6265334" cy="4452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he-IL" sz="2800" b="0" i="1" smtClean="0">
                              <a:latin typeface="Cambria Math" panose="02040503050406030204" pitchFamily="18" charset="0"/>
                            </a:rPr>
                          </m:ctrlPr>
                        </m:accPr>
                        <m:e>
                          <m:r>
                            <a:rPr lang="en-US" sz="2800" b="0" i="1" smtClean="0">
                              <a:latin typeface="Cambria Math" panose="02040503050406030204" pitchFamily="18" charset="0"/>
                            </a:rPr>
                            <m:t>𝑄</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𝑉</m:t>
                              </m:r>
                            </m:e>
                          </m:acc>
                        </m:e>
                        <m:sub>
                          <m:r>
                            <a:rPr lang="en-US" sz="2800" i="1">
                              <a:latin typeface="Cambria Math" panose="02040503050406030204" pitchFamily="18" charset="0"/>
                            </a:rPr>
                            <m:t>𝐻</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1</m:t>
                              </m:r>
                            </m:sub>
                          </m:sSub>
                        </m:e>
                      </m:d>
                    </m:oMath>
                  </m:oMathPara>
                </a14:m>
                <a:endParaRPr lang="en-US" sz="2800" dirty="0"/>
              </a:p>
            </p:txBody>
          </p:sp>
        </mc:Choice>
        <mc:Fallback xmlns="">
          <p:sp>
            <p:nvSpPr>
              <p:cNvPr id="14" name="TextBox 13">
                <a:extLst>
                  <a:ext uri="{FF2B5EF4-FFF2-40B4-BE49-F238E27FC236}">
                    <a16:creationId xmlns:a16="http://schemas.microsoft.com/office/drawing/2014/main" id="{681566C3-F8A0-DF48-BB87-0E78EDB89F71}"/>
                  </a:ext>
                </a:extLst>
              </p:cNvPr>
              <p:cNvSpPr txBox="1">
                <a:spLocks noRot="1" noChangeAspect="1" noMove="1" noResize="1" noEditPoints="1" noAdjustHandles="1" noChangeArrowheads="1" noChangeShapeType="1" noTextEdit="1"/>
              </p:cNvSpPr>
              <p:nvPr/>
            </p:nvSpPr>
            <p:spPr>
              <a:xfrm>
                <a:off x="4044392" y="5463780"/>
                <a:ext cx="6265334" cy="445250"/>
              </a:xfrm>
              <a:prstGeom prst="rect">
                <a:avLst/>
              </a:prstGeom>
              <a:blipFill>
                <a:blip r:embed="rId6"/>
                <a:stretch>
                  <a:fillRect t="-16667" b="-2777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C24EE5-AC15-C440-85C1-1295D151CFC3}"/>
              </a:ext>
            </a:extLst>
          </p:cNvPr>
          <p:cNvSpPr/>
          <p:nvPr/>
        </p:nvSpPr>
        <p:spPr>
          <a:xfrm>
            <a:off x="1"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D4A4CAA-56E2-7444-90AF-F8BAE8A4F28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Anticipatory planner – mathematical background</a:t>
            </a:r>
          </a:p>
        </p:txBody>
      </p:sp>
      <p:sp>
        <p:nvSpPr>
          <p:cNvPr id="13" name="Rectangle 12">
            <a:extLst>
              <a:ext uri="{FF2B5EF4-FFF2-40B4-BE49-F238E27FC236}">
                <a16:creationId xmlns:a16="http://schemas.microsoft.com/office/drawing/2014/main" id="{2DA7ADED-10C9-F749-BEBE-F5F29567E50B}"/>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344057733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69BAD3-2523-1943-BB67-209688549AC5}"/>
                  </a:ext>
                </a:extLst>
              </p:cNvPr>
              <p:cNvSpPr txBox="1"/>
              <p:nvPr/>
            </p:nvSpPr>
            <p:spPr>
              <a:xfrm>
                <a:off x="2051825" y="1151618"/>
                <a:ext cx="10893778"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he-IL" sz="2800" b="0" i="1" smtClean="0">
                          <a:latin typeface="Cambria Math" panose="02040503050406030204" pitchFamily="18" charset="0"/>
                        </a:rPr>
                        <m:t>𝑄</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E</m:t>
                              </m:r>
                            </m:e>
                            <m:lim>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𝐻</m:t>
                                          </m:r>
                                        </m:sup>
                                        <m:e>
                                          <m:r>
                                            <a:rPr lang="en-US" sz="2800" i="1">
                                              <a:latin typeface="Cambria Math" panose="02040503050406030204" pitchFamily="18" charset="0"/>
                                            </a:rPr>
                                            <m:t>𝐶</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e>
                                          </m:d>
                                        </m:e>
                                      </m:nary>
                                    </m:e>
                                  </m:d>
                                </m:e>
                              </m:func>
                            </m:e>
                          </m:d>
                        </m:e>
                      </m:func>
                    </m:oMath>
                  </m:oMathPara>
                </a14:m>
                <a:endParaRPr lang="en-US" sz="2800" dirty="0"/>
              </a:p>
            </p:txBody>
          </p:sp>
        </mc:Choice>
        <mc:Fallback xmlns="">
          <p:sp>
            <p:nvSpPr>
              <p:cNvPr id="4" name="TextBox 3">
                <a:extLst>
                  <a:ext uri="{FF2B5EF4-FFF2-40B4-BE49-F238E27FC236}">
                    <a16:creationId xmlns:a16="http://schemas.microsoft.com/office/drawing/2014/main" id="{2569BAD3-2523-1943-BB67-209688549AC5}"/>
                  </a:ext>
                </a:extLst>
              </p:cNvPr>
              <p:cNvSpPr txBox="1">
                <a:spLocks noRot="1" noChangeAspect="1" noMove="1" noResize="1" noEditPoints="1" noAdjustHandles="1" noChangeArrowheads="1" noChangeShapeType="1" noTextEdit="1"/>
              </p:cNvSpPr>
              <p:nvPr/>
            </p:nvSpPr>
            <p:spPr>
              <a:xfrm>
                <a:off x="2051825" y="1151618"/>
                <a:ext cx="10893778" cy="1211550"/>
              </a:xfrm>
              <a:prstGeom prst="rect">
                <a:avLst/>
              </a:prstGeom>
              <a:blipFill>
                <a:blip r:embed="rId3"/>
                <a:stretch>
                  <a:fillRect t="-111458" b="-1739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F617F3-CDC2-ED4C-86D7-D6EAE460AEE0}"/>
              </a:ext>
            </a:extLst>
          </p:cNvPr>
          <p:cNvCxnSpPr>
            <a:cxnSpLocks/>
          </p:cNvCxnSpPr>
          <p:nvPr/>
        </p:nvCxnSpPr>
        <p:spPr>
          <a:xfrm>
            <a:off x="9894781" y="2599361"/>
            <a:ext cx="0" cy="606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772312-E24A-A54D-8696-B99E584C0095}"/>
              </a:ext>
            </a:extLst>
          </p:cNvPr>
          <p:cNvSpPr txBox="1"/>
          <p:nvPr/>
        </p:nvSpPr>
        <p:spPr>
          <a:xfrm>
            <a:off x="7716026" y="3240006"/>
            <a:ext cx="4696169" cy="1200329"/>
          </a:xfrm>
          <a:prstGeom prst="rect">
            <a:avLst/>
          </a:prstGeom>
          <a:noFill/>
        </p:spPr>
        <p:txBody>
          <a:bodyPr wrap="square" rtlCol="0">
            <a:spAutoFit/>
          </a:bodyPr>
          <a:lstStyle/>
          <a:p>
            <a:r>
              <a:rPr lang="en-US" sz="2400" dirty="0"/>
              <a:t>Deterministic problem of real goals and future goals sampled from known distribution</a:t>
            </a:r>
          </a:p>
        </p:txBody>
      </p:sp>
      <p:sp>
        <p:nvSpPr>
          <p:cNvPr id="8" name="TextBox 7">
            <a:extLst>
              <a:ext uri="{FF2B5EF4-FFF2-40B4-BE49-F238E27FC236}">
                <a16:creationId xmlns:a16="http://schemas.microsoft.com/office/drawing/2014/main" id="{B25B98EA-B0DD-F341-B1E3-CB16EC07C6D6}"/>
              </a:ext>
            </a:extLst>
          </p:cNvPr>
          <p:cNvSpPr txBox="1"/>
          <p:nvPr/>
        </p:nvSpPr>
        <p:spPr>
          <a:xfrm>
            <a:off x="3894737" y="3240006"/>
            <a:ext cx="3386666" cy="1200329"/>
          </a:xfrm>
          <a:prstGeom prst="rect">
            <a:avLst/>
          </a:prstGeom>
          <a:noFill/>
        </p:spPr>
        <p:txBody>
          <a:bodyPr wrap="square" rtlCol="0">
            <a:spAutoFit/>
          </a:bodyPr>
          <a:lstStyle/>
          <a:p>
            <a:r>
              <a:rPr lang="en-US" sz="2400" dirty="0"/>
              <a:t>Real cost of moving each vehicle and picking up goals reached </a:t>
            </a:r>
          </a:p>
        </p:txBody>
      </p:sp>
      <p:cxnSp>
        <p:nvCxnSpPr>
          <p:cNvPr id="9" name="Straight Arrow Connector 8">
            <a:extLst>
              <a:ext uri="{FF2B5EF4-FFF2-40B4-BE49-F238E27FC236}">
                <a16:creationId xmlns:a16="http://schemas.microsoft.com/office/drawing/2014/main" id="{220C08D7-1FFB-6544-8608-928EE1AF45E9}"/>
              </a:ext>
            </a:extLst>
          </p:cNvPr>
          <p:cNvCxnSpPr>
            <a:cxnSpLocks/>
          </p:cNvCxnSpPr>
          <p:nvPr/>
        </p:nvCxnSpPr>
        <p:spPr>
          <a:xfrm>
            <a:off x="5751759" y="2475184"/>
            <a:ext cx="0" cy="7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61869AB1-EC1D-F64A-8360-95A4231DE206}"/>
              </a:ext>
            </a:extLst>
          </p:cNvPr>
          <p:cNvSpPr/>
          <p:nvPr/>
        </p:nvSpPr>
        <p:spPr>
          <a:xfrm rot="5400000">
            <a:off x="5572827" y="1696222"/>
            <a:ext cx="316089" cy="1309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CBF0BDC-F44A-034E-BF47-03A8BCF6CBBA}"/>
              </a:ext>
            </a:extLst>
          </p:cNvPr>
          <p:cNvSpPr/>
          <p:nvPr/>
        </p:nvSpPr>
        <p:spPr>
          <a:xfrm rot="5400000">
            <a:off x="9736728" y="1019862"/>
            <a:ext cx="316089" cy="29576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97CC57-9446-5C41-90EC-193FDBB42343}"/>
                  </a:ext>
                </a:extLst>
              </p:cNvPr>
              <p:cNvSpPr txBox="1"/>
              <p:nvPr/>
            </p:nvSpPr>
            <p:spPr>
              <a:xfrm>
                <a:off x="2458225" y="4921207"/>
                <a:ext cx="9646356" cy="1172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func>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b="0" i="1" smtClean="0">
                              <a:latin typeface="Cambria Math" panose="02040503050406030204" pitchFamily="18" charset="0"/>
                            </a:rPr>
                            <m:t>𝑁</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r>
                                                    <a:rPr lang="en-US" sz="2400" b="0" i="1" smtClean="0">
                                                      <a:latin typeface="Cambria Math" panose="02040503050406030204" pitchFamily="18" charset="0"/>
                                                    </a:rPr>
                                                    <m:t>′</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nary>
                    </m:oMath>
                  </m:oMathPara>
                </a14:m>
                <a:endParaRPr lang="en-US" sz="2400" dirty="0"/>
              </a:p>
            </p:txBody>
          </p:sp>
        </mc:Choice>
        <mc:Fallback xmlns="">
          <p:sp>
            <p:nvSpPr>
              <p:cNvPr id="14" name="TextBox 13">
                <a:extLst>
                  <a:ext uri="{FF2B5EF4-FFF2-40B4-BE49-F238E27FC236}">
                    <a16:creationId xmlns:a16="http://schemas.microsoft.com/office/drawing/2014/main" id="{4297CC57-9446-5C41-90EC-193FDBB42343}"/>
                  </a:ext>
                </a:extLst>
              </p:cNvPr>
              <p:cNvSpPr txBox="1">
                <a:spLocks noRot="1" noChangeAspect="1" noMove="1" noResize="1" noEditPoints="1" noAdjustHandles="1" noChangeArrowheads="1" noChangeShapeType="1" noTextEdit="1"/>
              </p:cNvSpPr>
              <p:nvPr/>
            </p:nvSpPr>
            <p:spPr>
              <a:xfrm>
                <a:off x="2458225" y="4921207"/>
                <a:ext cx="9646356" cy="1172629"/>
              </a:xfrm>
              <a:prstGeom prst="rect">
                <a:avLst/>
              </a:prstGeom>
              <a:blipFill>
                <a:blip r:embed="rId4"/>
                <a:stretch>
                  <a:fillRect t="-96809" b="-14680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6D6158-3200-6A42-8C0D-F37F415A1729}"/>
              </a:ext>
            </a:extLst>
          </p:cNvPr>
          <p:cNvSpPr/>
          <p:nvPr/>
        </p:nvSpPr>
        <p:spPr>
          <a:xfrm>
            <a:off x="6079117" y="6368811"/>
            <a:ext cx="2488823" cy="369332"/>
          </a:xfrm>
          <a:prstGeom prst="rect">
            <a:avLst/>
          </a:prstGeom>
        </p:spPr>
        <p:txBody>
          <a:bodyPr wrap="none">
            <a:spAutoFit/>
          </a:bodyPr>
          <a:lstStyle/>
          <a:p>
            <a:r>
              <a:rPr lang="en-US" dirty="0"/>
              <a:t>N = num stochastic runs</a:t>
            </a:r>
          </a:p>
        </p:txBody>
      </p:sp>
      <p:cxnSp>
        <p:nvCxnSpPr>
          <p:cNvPr id="16" name="Straight Arrow Connector 15">
            <a:extLst>
              <a:ext uri="{FF2B5EF4-FFF2-40B4-BE49-F238E27FC236}">
                <a16:creationId xmlns:a16="http://schemas.microsoft.com/office/drawing/2014/main" id="{026A8C19-1634-0C4A-B143-8297BF5062EC}"/>
              </a:ext>
            </a:extLst>
          </p:cNvPr>
          <p:cNvCxnSpPr>
            <a:cxnSpLocks/>
          </p:cNvCxnSpPr>
          <p:nvPr/>
        </p:nvCxnSpPr>
        <p:spPr>
          <a:xfrm flipV="1">
            <a:off x="7405563" y="1069229"/>
            <a:ext cx="0" cy="325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5248C9-67DA-F44F-9AC5-DCFDFB5AB867}"/>
              </a:ext>
            </a:extLst>
          </p:cNvPr>
          <p:cNvSpPr txBox="1"/>
          <p:nvPr/>
        </p:nvSpPr>
        <p:spPr>
          <a:xfrm>
            <a:off x="6188504" y="353709"/>
            <a:ext cx="2487802" cy="830997"/>
          </a:xfrm>
          <a:prstGeom prst="rect">
            <a:avLst/>
          </a:prstGeom>
          <a:noFill/>
        </p:spPr>
        <p:txBody>
          <a:bodyPr wrap="square" rtlCol="0">
            <a:spAutoFit/>
          </a:bodyPr>
          <a:lstStyle/>
          <a:p>
            <a:r>
              <a:rPr lang="en-US" sz="2400" dirty="0"/>
              <a:t>Expected goals from distribution</a:t>
            </a:r>
          </a:p>
        </p:txBody>
      </p:sp>
      <p:sp>
        <p:nvSpPr>
          <p:cNvPr id="18" name="Right Brace 17">
            <a:extLst>
              <a:ext uri="{FF2B5EF4-FFF2-40B4-BE49-F238E27FC236}">
                <a16:creationId xmlns:a16="http://schemas.microsoft.com/office/drawing/2014/main" id="{CFF48E62-8FEA-F746-9D84-7D21451E0C45}"/>
              </a:ext>
            </a:extLst>
          </p:cNvPr>
          <p:cNvSpPr/>
          <p:nvPr/>
        </p:nvSpPr>
        <p:spPr>
          <a:xfrm rot="5400000" flipH="1">
            <a:off x="7242627" y="1080376"/>
            <a:ext cx="325873" cy="85795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582AD6A-653A-E442-862E-660508CFB34A}"/>
              </a:ext>
            </a:extLst>
          </p:cNvPr>
          <p:cNvSpPr/>
          <p:nvPr/>
        </p:nvSpPr>
        <p:spPr>
          <a:xfrm>
            <a:off x="1" y="0"/>
            <a:ext cx="254247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7B19DF0-A382-DA4F-94B7-9B7005057E2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Anticipatory planner - explained</a:t>
            </a:r>
          </a:p>
        </p:txBody>
      </p:sp>
      <p:sp>
        <p:nvSpPr>
          <p:cNvPr id="21" name="Rectangle 20">
            <a:extLst>
              <a:ext uri="{FF2B5EF4-FFF2-40B4-BE49-F238E27FC236}">
                <a16:creationId xmlns:a16="http://schemas.microsoft.com/office/drawing/2014/main" id="{1E4EA24B-0F1E-D54B-AA13-30B367FAFF87}"/>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141CC4-288D-9742-BC60-43189126E71F}"/>
                  </a:ext>
                </a:extLst>
              </p:cNvPr>
              <p:cNvSpPr txBox="1"/>
              <p:nvPr/>
            </p:nvSpPr>
            <p:spPr>
              <a:xfrm>
                <a:off x="2902942" y="6368811"/>
                <a:ext cx="2969980" cy="400879"/>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dirty="0"/>
                  <a:t> = current and future goals</a:t>
                </a:r>
              </a:p>
            </p:txBody>
          </p:sp>
        </mc:Choice>
        <mc:Fallback xmlns="">
          <p:sp>
            <p:nvSpPr>
              <p:cNvPr id="3" name="TextBox 2">
                <a:extLst>
                  <a:ext uri="{FF2B5EF4-FFF2-40B4-BE49-F238E27FC236}">
                    <a16:creationId xmlns:a16="http://schemas.microsoft.com/office/drawing/2014/main" id="{BF141CC4-288D-9742-BC60-43189126E71F}"/>
                  </a:ext>
                </a:extLst>
              </p:cNvPr>
              <p:cNvSpPr txBox="1">
                <a:spLocks noRot="1" noChangeAspect="1" noMove="1" noResize="1" noEditPoints="1" noAdjustHandles="1" noChangeArrowheads="1" noChangeShapeType="1" noTextEdit="1"/>
              </p:cNvSpPr>
              <p:nvPr/>
            </p:nvSpPr>
            <p:spPr>
              <a:xfrm>
                <a:off x="2902942" y="6368811"/>
                <a:ext cx="2969980" cy="400879"/>
              </a:xfrm>
              <a:prstGeom prst="rect">
                <a:avLst/>
              </a:prstGeom>
              <a:blipFill>
                <a:blip r:embed="rId5"/>
                <a:stretch>
                  <a:fillRect t="-3030" r="-855" b="-15152"/>
                </a:stretch>
              </a:blipFill>
            </p:spPr>
            <p:txBody>
              <a:bodyPr/>
              <a:lstStyle/>
              <a:p>
                <a:r>
                  <a:rPr lang="en-US">
                    <a:noFill/>
                  </a:rPr>
                  <a:t> </a:t>
                </a:r>
              </a:p>
            </p:txBody>
          </p:sp>
        </mc:Fallback>
      </mc:AlternateContent>
    </p:spTree>
    <p:extLst>
      <p:ext uri="{BB962C8B-B14F-4D97-AF65-F5344CB8AC3E}">
        <p14:creationId xmlns:p14="http://schemas.microsoft.com/office/powerpoint/2010/main" val="296793935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6DC47F-84F2-5147-A0EA-3FB771255CC3}"/>
              </a:ext>
            </a:extLst>
          </p:cNvPr>
          <p:cNvGraphicFramePr>
            <a:graphicFrameLocks noGrp="1"/>
          </p:cNvGraphicFramePr>
          <p:nvPr>
            <p:ph idx="1"/>
            <p:extLst>
              <p:ext uri="{D42A27DB-BD31-4B8C-83A1-F6EECF244321}">
                <p14:modId xmlns:p14="http://schemas.microsoft.com/office/powerpoint/2010/main" val="3350728516"/>
              </p:ext>
            </p:extLst>
          </p:nvPr>
        </p:nvGraphicFramePr>
        <p:xfrm>
          <a:off x="3779405" y="898764"/>
          <a:ext cx="7917950" cy="5060471"/>
        </p:xfrm>
        <a:graphic>
          <a:graphicData uri="http://schemas.openxmlformats.org/drawingml/2006/table">
            <a:tbl>
              <a:tblPr firstRow="1" firstCol="1" bandRow="1">
                <a:tableStyleId>{93296810-A885-4BE3-A3E7-6D5BEEA58F35}</a:tableStyleId>
              </a:tblPr>
              <a:tblGrid>
                <a:gridCol w="1764456">
                  <a:extLst>
                    <a:ext uri="{9D8B030D-6E8A-4147-A177-3AD203B41FA5}">
                      <a16:colId xmlns:a16="http://schemas.microsoft.com/office/drawing/2014/main" val="1106006971"/>
                    </a:ext>
                  </a:extLst>
                </a:gridCol>
                <a:gridCol w="2672201">
                  <a:extLst>
                    <a:ext uri="{9D8B030D-6E8A-4147-A177-3AD203B41FA5}">
                      <a16:colId xmlns:a16="http://schemas.microsoft.com/office/drawing/2014/main" val="708633951"/>
                    </a:ext>
                  </a:extLst>
                </a:gridCol>
                <a:gridCol w="3481293">
                  <a:extLst>
                    <a:ext uri="{9D8B030D-6E8A-4147-A177-3AD203B41FA5}">
                      <a16:colId xmlns:a16="http://schemas.microsoft.com/office/drawing/2014/main" val="2351238039"/>
                    </a:ext>
                  </a:extLst>
                </a:gridCol>
              </a:tblGrid>
              <a:tr h="1043950">
                <a:tc>
                  <a:txBody>
                    <a:bodyPr/>
                    <a:lstStyle/>
                    <a:p>
                      <a:endParaRPr lang="en-US" sz="1400" dirty="0"/>
                    </a:p>
                  </a:txBody>
                  <a:tcPr>
                    <a:solidFill>
                      <a:schemeClr val="accent6">
                        <a:lumMod val="50000"/>
                      </a:schemeClr>
                    </a:solidFill>
                  </a:tcPr>
                </a:tc>
                <a:tc>
                  <a:txBody>
                    <a:bodyPr/>
                    <a:lstStyle/>
                    <a:p>
                      <a:pPr algn="ctr"/>
                      <a:r>
                        <a:rPr lang="en-US" sz="2000" dirty="0"/>
                        <a:t>“Anticipatory online planning” </a:t>
                      </a:r>
                    </a:p>
                    <a:p>
                      <a:pPr algn="ctr"/>
                      <a:r>
                        <a:rPr lang="en-US" sz="2000" dirty="0"/>
                        <a:t>Bernie et al.</a:t>
                      </a:r>
                      <a:endParaRPr lang="en-US" sz="2000" dirty="0">
                        <a:solidFill>
                          <a:sysClr val="windowText" lastClr="000000"/>
                        </a:solidFill>
                      </a:endParaRPr>
                    </a:p>
                  </a:txBody>
                  <a:tcPr anchor="ctr">
                    <a:solidFill>
                      <a:schemeClr val="accent6">
                        <a:lumMod val="50000"/>
                      </a:schemeClr>
                    </a:solidFill>
                  </a:tcPr>
                </a:tc>
                <a:tc>
                  <a:txBody>
                    <a:bodyPr/>
                    <a:lstStyle/>
                    <a:p>
                      <a:pPr algn="ctr"/>
                      <a:r>
                        <a:rPr lang="en-US" sz="2000" dirty="0"/>
                        <a:t>Our solution</a:t>
                      </a:r>
                      <a:endParaRPr lang="en-US" sz="2000" dirty="0">
                        <a:solidFill>
                          <a:sysClr val="windowText" lastClr="000000"/>
                        </a:solidFill>
                      </a:endParaRPr>
                    </a:p>
                  </a:txBody>
                  <a:tcPr anchor="ctr">
                    <a:solidFill>
                      <a:schemeClr val="accent6">
                        <a:lumMod val="50000"/>
                      </a:schemeClr>
                    </a:solidFill>
                  </a:tcPr>
                </a:tc>
                <a:extLst>
                  <a:ext uri="{0D108BD9-81ED-4DB2-BD59-A6C34878D82A}">
                    <a16:rowId xmlns:a16="http://schemas.microsoft.com/office/drawing/2014/main" val="2295890483"/>
                  </a:ext>
                </a:extLst>
              </a:tr>
              <a:tr h="1286191">
                <a:tc>
                  <a:txBody>
                    <a:bodyPr/>
                    <a:lstStyle/>
                    <a:p>
                      <a:pPr algn="ctr"/>
                      <a:r>
                        <a:rPr lang="en-US" sz="2400" dirty="0"/>
                        <a:t>Distribution</a:t>
                      </a:r>
                    </a:p>
                  </a:txBody>
                  <a:tcPr anchor="ctr">
                    <a:lnB w="571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285750" indent="-285750">
                        <a:buFont typeface="Arial" panose="020B0604020202020204" pitchFamily="34" charset="0"/>
                        <a:buChar char="•"/>
                      </a:pPr>
                      <a:r>
                        <a:rPr lang="en-US" sz="3200" dirty="0"/>
                        <a:t>Known function</a:t>
                      </a:r>
                    </a:p>
                  </a:txBody>
                  <a:tcPr anchor="ctr">
                    <a:lnB w="5715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3200" dirty="0"/>
                        <a:t>Learned from historical data</a:t>
                      </a:r>
                    </a:p>
                  </a:txBody>
                  <a:tcPr anchor="ctr">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6866735"/>
                  </a:ext>
                </a:extLst>
              </a:tr>
              <a:tr h="1365165">
                <a:tc>
                  <a:txBody>
                    <a:bodyPr/>
                    <a:lstStyle/>
                    <a:p>
                      <a:pPr algn="ctr"/>
                      <a:r>
                        <a:rPr lang="en-US" sz="1600" dirty="0"/>
                        <a:t>Deterministic Solver</a:t>
                      </a:r>
                    </a:p>
                    <a:p>
                      <a:pPr algn="ctr"/>
                      <a:r>
                        <a:rPr lang="en-US" sz="1600" dirty="0"/>
                        <a:t> (run time)</a:t>
                      </a:r>
                    </a:p>
                  </a:txBody>
                  <a:tcPr anchor="ctr">
                    <a:lnT w="57150" cap="flat" cmpd="sng" algn="ctr">
                      <a:solidFill>
                        <a:schemeClr val="bg1"/>
                      </a:solidFill>
                      <a:prstDash val="solid"/>
                      <a:round/>
                      <a:headEnd type="none" w="med" len="med"/>
                      <a:tailEnd type="none" w="med" len="med"/>
                    </a:lnT>
                    <a:solidFill>
                      <a:schemeClr val="accent6">
                        <a:lumMod val="50000"/>
                      </a:schemeClr>
                    </a:solidFill>
                  </a:tcPr>
                </a:tc>
                <a:tc>
                  <a:txBody>
                    <a:bodyPr/>
                    <a:lstStyle/>
                    <a:p>
                      <a:pPr marL="0" indent="0">
                        <a:buFont typeface="Arial" panose="020B0604020202020204" pitchFamily="34" charset="0"/>
                        <a:buNone/>
                      </a:pPr>
                      <a:r>
                        <a:rPr lang="en-US" sz="1800" dirty="0"/>
                        <a:t>A* </a:t>
                      </a:r>
                    </a:p>
                    <a:p>
                      <a:pPr marL="285750" indent="-285750">
                        <a:buFont typeface="Arial" panose="020B0604020202020204" pitchFamily="34" charset="0"/>
                        <a:buChar char="•"/>
                      </a:pPr>
                      <a:r>
                        <a:rPr lang="en-US" sz="1800" dirty="0"/>
                        <a:t>Slow run time</a:t>
                      </a:r>
                    </a:p>
                    <a:p>
                      <a:pPr marL="285750" indent="-285750">
                        <a:buFont typeface="Arial" panose="020B0604020202020204" pitchFamily="34" charset="0"/>
                        <a:buChar char="•"/>
                      </a:pPr>
                      <a:r>
                        <a:rPr lang="en-US" sz="1800" dirty="0"/>
                        <a:t>Limited problem size</a:t>
                      </a:r>
                    </a:p>
                  </a:txBody>
                  <a:tcPr anchor="ctr">
                    <a:lnT w="57150" cap="flat" cmpd="sng" algn="ctr">
                      <a:solidFill>
                        <a:schemeClr val="bg1"/>
                      </a:solidFill>
                      <a:prstDash val="solid"/>
                      <a:round/>
                      <a:headEnd type="none" w="med" len="med"/>
                      <a:tailEnd type="none" w="med" len="med"/>
                    </a:lnT>
                  </a:tcPr>
                </a:tc>
                <a:tc>
                  <a:txBody>
                    <a:bodyPr/>
                    <a:lstStyle/>
                    <a:p>
                      <a:pPr marL="0" indent="0">
                        <a:buFont typeface="Arial" panose="020B0604020202020204" pitchFamily="34" charset="0"/>
                        <a:buNone/>
                      </a:pPr>
                      <a:r>
                        <a:rPr lang="en-US" sz="1800" dirty="0"/>
                        <a:t>MIP</a:t>
                      </a:r>
                    </a:p>
                    <a:p>
                      <a:pPr marL="285750" indent="-285750">
                        <a:buFont typeface="Arial" panose="020B0604020202020204" pitchFamily="34" charset="0"/>
                        <a:buChar char="•"/>
                      </a:pPr>
                      <a:r>
                        <a:rPr lang="en-US" sz="1800" dirty="0"/>
                        <a:t>Fast (max flow) </a:t>
                      </a:r>
                    </a:p>
                    <a:p>
                      <a:pPr marL="285750" indent="-285750">
                        <a:buFont typeface="Arial" panose="020B0604020202020204" pitchFamily="34" charset="0"/>
                        <a:buChar char="•"/>
                      </a:pPr>
                      <a:r>
                        <a:rPr lang="en-US" sz="1800" dirty="0"/>
                        <a:t>Problem size unlimited</a:t>
                      </a:r>
                    </a:p>
                  </a:txBody>
                  <a:tcPr anchor="ct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38368005"/>
                  </a:ext>
                </a:extLst>
              </a:tr>
              <a:tr h="1365165">
                <a:tc>
                  <a:txBody>
                    <a:bodyPr/>
                    <a:lstStyle/>
                    <a:p>
                      <a:pPr algn="ctr"/>
                      <a:r>
                        <a:rPr lang="en-US" sz="1600" dirty="0"/>
                        <a:t>Problem Size</a:t>
                      </a:r>
                    </a:p>
                  </a:txBody>
                  <a:tcPr anchor="ctr">
                    <a:solidFill>
                      <a:schemeClr val="accent6">
                        <a:lumMod val="50000"/>
                      </a:schemeClr>
                    </a:solidFill>
                  </a:tcPr>
                </a:tc>
                <a:tc>
                  <a:txBody>
                    <a:bodyPr/>
                    <a:lstStyle/>
                    <a:p>
                      <a:pPr marL="285750" indent="-285750">
                        <a:buFont typeface="Arial" panose="020B0604020202020204" pitchFamily="34" charset="0"/>
                        <a:buChar char="•"/>
                      </a:pPr>
                      <a:r>
                        <a:rPr lang="en-US" sz="1800" dirty="0"/>
                        <a:t>3 agents</a:t>
                      </a:r>
                    </a:p>
                    <a:p>
                      <a:pPr marL="285750" indent="-285750">
                        <a:buFont typeface="Arial" panose="020B0604020202020204" pitchFamily="34" charset="0"/>
                        <a:buChar char="•"/>
                      </a:pPr>
                      <a:r>
                        <a:rPr lang="en-US" sz="1800" dirty="0"/>
                        <a:t>7*7 grid</a:t>
                      </a:r>
                    </a:p>
                    <a:p>
                      <a:pPr marL="285750" indent="-285750">
                        <a:buFont typeface="Arial" panose="020B0604020202020204" pitchFamily="34" charset="0"/>
                        <a:buChar char="•"/>
                      </a:pPr>
                      <a:r>
                        <a:rPr lang="en-US" sz="1800" dirty="0"/>
                        <a:t>P(1 event) = 0.04</a:t>
                      </a:r>
                    </a:p>
                  </a:txBody>
                  <a:tcPr anchor="ctr"/>
                </a:tc>
                <a:tc>
                  <a:txBody>
                    <a:bodyPr/>
                    <a:lstStyle/>
                    <a:p>
                      <a:pPr marL="285750" indent="-285750">
                        <a:buFont typeface="Arial" panose="020B0604020202020204" pitchFamily="34" charset="0"/>
                        <a:buChar char="•"/>
                      </a:pPr>
                      <a:r>
                        <a:rPr lang="en-US" sz="1800" dirty="0"/>
                        <a:t>5+ agents </a:t>
                      </a:r>
                    </a:p>
                    <a:p>
                      <a:pPr marL="285750" indent="-285750">
                        <a:buFont typeface="Arial" panose="020B0604020202020204" pitchFamily="34" charset="0"/>
                        <a:buChar char="•"/>
                      </a:pPr>
                      <a:r>
                        <a:rPr lang="en-US" sz="1800" dirty="0"/>
                        <a:t>50*10 grid (not limited)</a:t>
                      </a:r>
                    </a:p>
                    <a:p>
                      <a:pPr marL="285750" indent="-285750">
                        <a:buFont typeface="Arial" panose="020B0604020202020204" pitchFamily="34" charset="0"/>
                        <a:buChar char="•"/>
                      </a:pPr>
                      <a:r>
                        <a:rPr lang="en-US" sz="1800" dirty="0"/>
                        <a:t>P(multiple events) &gt; 0.1</a:t>
                      </a:r>
                    </a:p>
                  </a:txBody>
                  <a:tcPr anchor="ctr"/>
                </a:tc>
                <a:extLst>
                  <a:ext uri="{0D108BD9-81ED-4DB2-BD59-A6C34878D82A}">
                    <a16:rowId xmlns:a16="http://schemas.microsoft.com/office/drawing/2014/main" val="2660180922"/>
                  </a:ext>
                </a:extLst>
              </a:tr>
            </a:tbl>
          </a:graphicData>
        </a:graphic>
      </p:graphicFrame>
      <p:sp>
        <p:nvSpPr>
          <p:cNvPr id="5" name="Rectangle 4">
            <a:extLst>
              <a:ext uri="{FF2B5EF4-FFF2-40B4-BE49-F238E27FC236}">
                <a16:creationId xmlns:a16="http://schemas.microsoft.com/office/drawing/2014/main" id="{FB35338C-3198-8249-9356-8FA48E77D62A}"/>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37359E-594E-554F-8002-E06F7D7DEB6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What’s new?</a:t>
            </a:r>
          </a:p>
        </p:txBody>
      </p:sp>
      <p:sp>
        <p:nvSpPr>
          <p:cNvPr id="7" name="Rectangle 6">
            <a:extLst>
              <a:ext uri="{FF2B5EF4-FFF2-40B4-BE49-F238E27FC236}">
                <a16:creationId xmlns:a16="http://schemas.microsoft.com/office/drawing/2014/main" id="{882FCAB2-D1B7-8646-9D6F-A8F3599C1056}"/>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16340225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FBA880F-4F60-8243-A665-3086817F8631}"/>
              </a:ext>
            </a:extLst>
          </p:cNvPr>
          <p:cNvSpPr>
            <a:spLocks noGrp="1"/>
          </p:cNvSpPr>
          <p:nvPr>
            <p:ph type="ctrTitle"/>
          </p:nvPr>
        </p:nvSpPr>
        <p:spPr>
          <a:xfrm>
            <a:off x="642257" y="4525347"/>
            <a:ext cx="6939722" cy="1737360"/>
          </a:xfrm>
        </p:spPr>
        <p:txBody>
          <a:bodyPr anchor="ctr">
            <a:normAutofit/>
          </a:bodyPr>
          <a:lstStyle/>
          <a:p>
            <a:pPr algn="r"/>
            <a:r>
              <a:rPr lang="en-US"/>
              <a:t>Example – Uber Manhattan</a:t>
            </a:r>
          </a:p>
        </p:txBody>
      </p:sp>
      <p:sp>
        <p:nvSpPr>
          <p:cNvPr id="20"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21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0A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7BFD6BF7-DE10-2740-9C32-C2CFAD67B8E6}"/>
              </a:ext>
            </a:extLst>
          </p:cNvPr>
          <p:cNvPicPr>
            <a:picLocks noChangeAspect="1"/>
          </p:cNvPicPr>
          <p:nvPr/>
        </p:nvPicPr>
        <p:blipFill rotWithShape="1">
          <a:blip r:embed="rId3"/>
          <a:srcRect l="17017" r="22253"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3839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C66233EB-0B94-0B40-950D-F68A54C243E4}"/>
              </a:ext>
            </a:extLst>
          </p:cNvPr>
          <p:cNvGraphicFramePr>
            <a:graphicFrameLocks noGrp="1"/>
          </p:cNvGraphicFramePr>
          <p:nvPr>
            <p:ph idx="1"/>
            <p:extLst>
              <p:ext uri="{D42A27DB-BD31-4B8C-83A1-F6EECF244321}">
                <p14:modId xmlns:p14="http://schemas.microsoft.com/office/powerpoint/2010/main" val="3678564213"/>
              </p:ext>
            </p:extLst>
          </p:nvPr>
        </p:nvGraphicFramePr>
        <p:xfrm>
          <a:off x="5018048" y="468757"/>
          <a:ext cx="6313449" cy="592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FFB9633-73D9-0543-9D1C-8160B9D85888}"/>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Title 1">
            <a:extLst>
              <a:ext uri="{FF2B5EF4-FFF2-40B4-BE49-F238E27FC236}">
                <a16:creationId xmlns:a16="http://schemas.microsoft.com/office/drawing/2014/main" id="{CCB1E7EC-B581-7744-B6C4-3934B31A0A7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Definition Uber</a:t>
            </a:r>
          </a:p>
        </p:txBody>
      </p:sp>
    </p:spTree>
    <p:extLst>
      <p:ext uri="{BB962C8B-B14F-4D97-AF65-F5344CB8AC3E}">
        <p14:creationId xmlns:p14="http://schemas.microsoft.com/office/powerpoint/2010/main" val="244975869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16820</TotalTime>
  <Words>4908</Words>
  <Application>Microsoft Macintosh PowerPoint</Application>
  <PresentationFormat>Widescreen</PresentationFormat>
  <Paragraphs>631</Paragraphs>
  <Slides>41</Slides>
  <Notes>28</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Learn to anticipate </vt:lpstr>
      <vt:lpstr>PowerPoint Presentation</vt:lpstr>
      <vt:lpstr>PowerPoint Presentation</vt:lpstr>
      <vt:lpstr>PowerPoint Presentation</vt:lpstr>
      <vt:lpstr>PowerPoint Presentation</vt:lpstr>
      <vt:lpstr>PowerPoint Presentation</vt:lpstr>
      <vt:lpstr>PowerPoint Presentation</vt:lpstr>
      <vt:lpstr>Example – Uber Manhattan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logic – reinforcement learning</vt:lpstr>
      <vt:lpstr>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anticipate </dc:title>
  <dc:creator>Chana Ross</dc:creator>
  <cp:lastModifiedBy>Chana Ross</cp:lastModifiedBy>
  <cp:revision>87</cp:revision>
  <dcterms:created xsi:type="dcterms:W3CDTF">2019-12-09T07:53:17Z</dcterms:created>
  <dcterms:modified xsi:type="dcterms:W3CDTF">2020-02-03T12:21:04Z</dcterms:modified>
</cp:coreProperties>
</file>